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2"/>
  </p:notesMasterIdLst>
  <p:sldIdLst>
    <p:sldId id="28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 id="28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0807"/>
    <a:srgbClr val="001A0C"/>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6C245E-6136-4E1B-B740-7BFBD3BD6D23}" type="doc">
      <dgm:prSet loTypeId="urn:microsoft.com/office/officeart/2005/8/layout/hProcess9" loCatId="process" qsTypeId="urn:microsoft.com/office/officeart/2005/8/quickstyle/simple1" qsCatId="simple" csTypeId="urn:microsoft.com/office/officeart/2005/8/colors/colorful1#1" csCatId="colorful" phldr="1"/>
      <dgm:spPr/>
      <dgm:t>
        <a:bodyPr/>
        <a:lstStyle/>
        <a:p>
          <a:endParaRPr lang="en-IN"/>
        </a:p>
      </dgm:t>
    </dgm:pt>
    <dgm:pt modelId="{E0A6EDEC-EC10-4455-8A72-97E67235A8C3}">
      <dgm:prSet/>
      <dgm:spPr/>
      <dgm:t>
        <a:bodyPr/>
        <a:lstStyle/>
        <a:p>
          <a:r>
            <a:rPr lang="en-US"/>
            <a:t>Dr. SANJU. S</a:t>
          </a:r>
          <a:endParaRPr lang="en-IN"/>
        </a:p>
      </dgm:t>
    </dgm:pt>
    <dgm:pt modelId="{5B554848-150B-4021-BFD9-81392CFE4281}" type="parTrans" cxnId="{52364E2D-A3C7-47CD-B607-3BFDB12F5217}">
      <dgm:prSet/>
      <dgm:spPr/>
      <dgm:t>
        <a:bodyPr/>
        <a:lstStyle/>
        <a:p>
          <a:endParaRPr lang="en-IN"/>
        </a:p>
      </dgm:t>
    </dgm:pt>
    <dgm:pt modelId="{FC7B6178-CD92-4188-B20D-1632ACCB388C}" type="sibTrans" cxnId="{52364E2D-A3C7-47CD-B607-3BFDB12F5217}">
      <dgm:prSet/>
      <dgm:spPr/>
      <dgm:t>
        <a:bodyPr/>
        <a:lstStyle/>
        <a:p>
          <a:endParaRPr lang="en-IN"/>
        </a:p>
      </dgm:t>
    </dgm:pt>
    <dgm:pt modelId="{42C1A1BD-A0A9-4060-A264-1DCF8880AAD6}">
      <dgm:prSet/>
      <dgm:spPr/>
      <dgm:t>
        <a:bodyPr/>
        <a:lstStyle/>
        <a:p>
          <a:r>
            <a:rPr lang="en-US"/>
            <a:t>Asst.Professor</a:t>
          </a:r>
          <a:endParaRPr lang="en-IN"/>
        </a:p>
      </dgm:t>
    </dgm:pt>
    <dgm:pt modelId="{6BBDC13C-0742-4831-941E-16535D53118C}" type="parTrans" cxnId="{A399DF19-72B0-4D13-AFAD-BE2C1D9E5467}">
      <dgm:prSet/>
      <dgm:spPr/>
      <dgm:t>
        <a:bodyPr/>
        <a:lstStyle/>
        <a:p>
          <a:endParaRPr lang="en-IN"/>
        </a:p>
      </dgm:t>
    </dgm:pt>
    <dgm:pt modelId="{7D9C625C-9B72-46E3-B278-CF019079C64A}" type="sibTrans" cxnId="{A399DF19-72B0-4D13-AFAD-BE2C1D9E5467}">
      <dgm:prSet/>
      <dgm:spPr/>
      <dgm:t>
        <a:bodyPr/>
        <a:lstStyle/>
        <a:p>
          <a:endParaRPr lang="en-IN"/>
        </a:p>
      </dgm:t>
    </dgm:pt>
    <dgm:pt modelId="{B5274BCE-E9ED-450D-9791-57F93DB83B58}">
      <dgm:prSet/>
      <dgm:spPr/>
      <dgm:t>
        <a:bodyPr/>
        <a:lstStyle/>
        <a:p>
          <a:r>
            <a:rPr lang="en-US"/>
            <a:t>Dept.of Forensic Medicine &amp; Toxicology</a:t>
          </a:r>
          <a:endParaRPr lang="en-IN"/>
        </a:p>
      </dgm:t>
    </dgm:pt>
    <dgm:pt modelId="{60F7B061-AAB1-4048-8999-66AA24DDAC1B}" type="parTrans" cxnId="{9AA6AE9E-3A22-451C-A985-1EC0F1E161A3}">
      <dgm:prSet/>
      <dgm:spPr/>
      <dgm:t>
        <a:bodyPr/>
        <a:lstStyle/>
        <a:p>
          <a:endParaRPr lang="en-IN"/>
        </a:p>
      </dgm:t>
    </dgm:pt>
    <dgm:pt modelId="{1337B16B-B298-4834-8AFD-D1CFB8BEA913}" type="sibTrans" cxnId="{9AA6AE9E-3A22-451C-A985-1EC0F1E161A3}">
      <dgm:prSet/>
      <dgm:spPr/>
      <dgm:t>
        <a:bodyPr/>
        <a:lstStyle/>
        <a:p>
          <a:endParaRPr lang="en-IN"/>
        </a:p>
      </dgm:t>
    </dgm:pt>
    <dgm:pt modelId="{557FDE3A-6339-4324-A2D8-0A0FF24F0608}" type="pres">
      <dgm:prSet presAssocID="{A96C245E-6136-4E1B-B740-7BFBD3BD6D23}" presName="CompostProcess" presStyleCnt="0">
        <dgm:presLayoutVars>
          <dgm:dir/>
          <dgm:resizeHandles val="exact"/>
        </dgm:presLayoutVars>
      </dgm:prSet>
      <dgm:spPr/>
    </dgm:pt>
    <dgm:pt modelId="{410F0821-458B-46E6-997F-5352C1CC18CF}" type="pres">
      <dgm:prSet presAssocID="{A96C245E-6136-4E1B-B740-7BFBD3BD6D23}" presName="arrow" presStyleLbl="bgShp" presStyleIdx="0" presStyleCnt="1"/>
      <dgm:spPr/>
    </dgm:pt>
    <dgm:pt modelId="{91D7FBE6-019E-4E1E-9C1F-C178BB1458AD}" type="pres">
      <dgm:prSet presAssocID="{A96C245E-6136-4E1B-B740-7BFBD3BD6D23}" presName="linearProcess" presStyleCnt="0"/>
      <dgm:spPr/>
    </dgm:pt>
    <dgm:pt modelId="{C3D9F2CD-660E-483C-982F-BDDAB2041580}" type="pres">
      <dgm:prSet presAssocID="{E0A6EDEC-EC10-4455-8A72-97E67235A8C3}" presName="textNode" presStyleLbl="node1" presStyleIdx="0" presStyleCnt="3">
        <dgm:presLayoutVars>
          <dgm:bulletEnabled val="1"/>
        </dgm:presLayoutVars>
      </dgm:prSet>
      <dgm:spPr/>
    </dgm:pt>
    <dgm:pt modelId="{CBD8FFFF-4F2A-4B06-A417-E0767897119A}" type="pres">
      <dgm:prSet presAssocID="{FC7B6178-CD92-4188-B20D-1632ACCB388C}" presName="sibTrans" presStyleCnt="0"/>
      <dgm:spPr/>
    </dgm:pt>
    <dgm:pt modelId="{03F39F9D-51E8-494D-9F9D-D2BF493295F2}" type="pres">
      <dgm:prSet presAssocID="{42C1A1BD-A0A9-4060-A264-1DCF8880AAD6}" presName="textNode" presStyleLbl="node1" presStyleIdx="1" presStyleCnt="3">
        <dgm:presLayoutVars>
          <dgm:bulletEnabled val="1"/>
        </dgm:presLayoutVars>
      </dgm:prSet>
      <dgm:spPr/>
    </dgm:pt>
    <dgm:pt modelId="{1A61908B-2EC4-469B-A59F-62307FF2AEF8}" type="pres">
      <dgm:prSet presAssocID="{7D9C625C-9B72-46E3-B278-CF019079C64A}" presName="sibTrans" presStyleCnt="0"/>
      <dgm:spPr/>
    </dgm:pt>
    <dgm:pt modelId="{F30F0B79-C205-4F35-B7E2-CD81A85964AC}" type="pres">
      <dgm:prSet presAssocID="{B5274BCE-E9ED-450D-9791-57F93DB83B58}" presName="textNode" presStyleLbl="node1" presStyleIdx="2" presStyleCnt="3">
        <dgm:presLayoutVars>
          <dgm:bulletEnabled val="1"/>
        </dgm:presLayoutVars>
      </dgm:prSet>
      <dgm:spPr/>
    </dgm:pt>
  </dgm:ptLst>
  <dgm:cxnLst>
    <dgm:cxn modelId="{A399DF19-72B0-4D13-AFAD-BE2C1D9E5467}" srcId="{A96C245E-6136-4E1B-B740-7BFBD3BD6D23}" destId="{42C1A1BD-A0A9-4060-A264-1DCF8880AAD6}" srcOrd="1" destOrd="0" parTransId="{6BBDC13C-0742-4831-941E-16535D53118C}" sibTransId="{7D9C625C-9B72-46E3-B278-CF019079C64A}"/>
    <dgm:cxn modelId="{B989C422-B776-4D3C-9574-5926D998E62E}" type="presOf" srcId="{E0A6EDEC-EC10-4455-8A72-97E67235A8C3}" destId="{C3D9F2CD-660E-483C-982F-BDDAB2041580}" srcOrd="0" destOrd="0" presId="urn:microsoft.com/office/officeart/2005/8/layout/hProcess9"/>
    <dgm:cxn modelId="{67F1A725-4C0C-4567-B370-573328B4E968}" type="presOf" srcId="{A96C245E-6136-4E1B-B740-7BFBD3BD6D23}" destId="{557FDE3A-6339-4324-A2D8-0A0FF24F0608}" srcOrd="0" destOrd="0" presId="urn:microsoft.com/office/officeart/2005/8/layout/hProcess9"/>
    <dgm:cxn modelId="{52364E2D-A3C7-47CD-B607-3BFDB12F5217}" srcId="{A96C245E-6136-4E1B-B740-7BFBD3BD6D23}" destId="{E0A6EDEC-EC10-4455-8A72-97E67235A8C3}" srcOrd="0" destOrd="0" parTransId="{5B554848-150B-4021-BFD9-81392CFE4281}" sibTransId="{FC7B6178-CD92-4188-B20D-1632ACCB388C}"/>
    <dgm:cxn modelId="{AF6BF551-42C4-4AFC-AC7E-CAD4B0B61D1E}" type="presOf" srcId="{42C1A1BD-A0A9-4060-A264-1DCF8880AAD6}" destId="{03F39F9D-51E8-494D-9F9D-D2BF493295F2}" srcOrd="0" destOrd="0" presId="urn:microsoft.com/office/officeart/2005/8/layout/hProcess9"/>
    <dgm:cxn modelId="{9AA6AE9E-3A22-451C-A985-1EC0F1E161A3}" srcId="{A96C245E-6136-4E1B-B740-7BFBD3BD6D23}" destId="{B5274BCE-E9ED-450D-9791-57F93DB83B58}" srcOrd="2" destOrd="0" parTransId="{60F7B061-AAB1-4048-8999-66AA24DDAC1B}" sibTransId="{1337B16B-B298-4834-8AFD-D1CFB8BEA913}"/>
    <dgm:cxn modelId="{37DC35E0-4198-4398-B869-7931E46F9186}" type="presOf" srcId="{B5274BCE-E9ED-450D-9791-57F93DB83B58}" destId="{F30F0B79-C205-4F35-B7E2-CD81A85964AC}" srcOrd="0" destOrd="0" presId="urn:microsoft.com/office/officeart/2005/8/layout/hProcess9"/>
    <dgm:cxn modelId="{1C45C96A-783C-4876-975F-9B627F6A69DC}" type="presParOf" srcId="{557FDE3A-6339-4324-A2D8-0A0FF24F0608}" destId="{410F0821-458B-46E6-997F-5352C1CC18CF}" srcOrd="0" destOrd="0" presId="urn:microsoft.com/office/officeart/2005/8/layout/hProcess9"/>
    <dgm:cxn modelId="{58E2A675-8F87-4083-B005-74ED34B09A6C}" type="presParOf" srcId="{557FDE3A-6339-4324-A2D8-0A0FF24F0608}" destId="{91D7FBE6-019E-4E1E-9C1F-C178BB1458AD}" srcOrd="1" destOrd="0" presId="urn:microsoft.com/office/officeart/2005/8/layout/hProcess9"/>
    <dgm:cxn modelId="{58179859-09FE-4616-9525-5E643C5F7AAC}" type="presParOf" srcId="{91D7FBE6-019E-4E1E-9C1F-C178BB1458AD}" destId="{C3D9F2CD-660E-483C-982F-BDDAB2041580}" srcOrd="0" destOrd="0" presId="urn:microsoft.com/office/officeart/2005/8/layout/hProcess9"/>
    <dgm:cxn modelId="{81C07544-75E3-4676-BCED-52EF8721E40D}" type="presParOf" srcId="{91D7FBE6-019E-4E1E-9C1F-C178BB1458AD}" destId="{CBD8FFFF-4F2A-4B06-A417-E0767897119A}" srcOrd="1" destOrd="0" presId="urn:microsoft.com/office/officeart/2005/8/layout/hProcess9"/>
    <dgm:cxn modelId="{05A7DD5C-F9A2-4572-BC96-DD44DF69CCB8}" type="presParOf" srcId="{91D7FBE6-019E-4E1E-9C1F-C178BB1458AD}" destId="{03F39F9D-51E8-494D-9F9D-D2BF493295F2}" srcOrd="2" destOrd="0" presId="urn:microsoft.com/office/officeart/2005/8/layout/hProcess9"/>
    <dgm:cxn modelId="{D8BB4BED-E23D-4FB5-9625-775F0F31D501}" type="presParOf" srcId="{91D7FBE6-019E-4E1E-9C1F-C178BB1458AD}" destId="{1A61908B-2EC4-469B-A59F-62307FF2AEF8}" srcOrd="3" destOrd="0" presId="urn:microsoft.com/office/officeart/2005/8/layout/hProcess9"/>
    <dgm:cxn modelId="{B7E4FF89-F436-4FCE-B73F-B752A93DD73F}" type="presParOf" srcId="{91D7FBE6-019E-4E1E-9C1F-C178BB1458AD}" destId="{F30F0B79-C205-4F35-B7E2-CD81A85964A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6C245E-6136-4E1B-B740-7BFBD3BD6D23}" type="doc">
      <dgm:prSet loTypeId="urn:microsoft.com/office/officeart/2005/8/layout/hProcess9" loCatId="process" qsTypeId="urn:microsoft.com/office/officeart/2005/8/quickstyle/simple1" qsCatId="simple" csTypeId="urn:microsoft.com/office/officeart/2005/8/colors/colorful1#1" csCatId="colorful"/>
      <dgm:spPr/>
      <dgm:t>
        <a:bodyPr/>
        <a:lstStyle/>
        <a:p>
          <a:endParaRPr lang="en-IN"/>
        </a:p>
      </dgm:t>
    </dgm:pt>
    <dgm:pt modelId="{D156BAED-CB1A-4C4D-BF8F-292343DE2FB7}">
      <dgm:prSet custT="1"/>
      <dgm:spPr/>
      <dgm:t>
        <a:bodyPr/>
        <a:lstStyle/>
        <a:p>
          <a:pPr rtl="0"/>
          <a:r>
            <a:rPr lang="en-IN" sz="2000" dirty="0"/>
            <a:t>COLOURLESS</a:t>
          </a:r>
        </a:p>
      </dgm:t>
    </dgm:pt>
    <dgm:pt modelId="{33BA8CEF-042F-43E0-AC6C-2CA25E74CD85}" type="parTrans" cxnId="{370A7DC8-D49F-46D9-8D0E-A4C4BD37BF24}">
      <dgm:prSet/>
      <dgm:spPr/>
      <dgm:t>
        <a:bodyPr/>
        <a:lstStyle/>
        <a:p>
          <a:endParaRPr lang="en-IN"/>
        </a:p>
      </dgm:t>
    </dgm:pt>
    <dgm:pt modelId="{A32A23D9-53DE-4BDA-A5FA-6F7CE5E9B450}" type="sibTrans" cxnId="{370A7DC8-D49F-46D9-8D0E-A4C4BD37BF24}">
      <dgm:prSet/>
      <dgm:spPr/>
      <dgm:t>
        <a:bodyPr/>
        <a:lstStyle/>
        <a:p>
          <a:endParaRPr lang="en-IN"/>
        </a:p>
      </dgm:t>
    </dgm:pt>
    <dgm:pt modelId="{7805293A-4F1A-4D4D-967C-C253A815CBF3}">
      <dgm:prSet/>
      <dgm:spPr/>
      <dgm:t>
        <a:bodyPr/>
        <a:lstStyle/>
        <a:p>
          <a:pPr rtl="0"/>
          <a:r>
            <a:rPr lang="en-IN" dirty="0"/>
            <a:t>TRANSPARENT</a:t>
          </a:r>
        </a:p>
      </dgm:t>
    </dgm:pt>
    <dgm:pt modelId="{CE9ED136-B401-4EF3-A841-A2806687D6FC}" type="parTrans" cxnId="{87B64618-0FEC-4858-A905-E42A7C50757A}">
      <dgm:prSet/>
      <dgm:spPr/>
      <dgm:t>
        <a:bodyPr/>
        <a:lstStyle/>
        <a:p>
          <a:endParaRPr lang="en-IN"/>
        </a:p>
      </dgm:t>
    </dgm:pt>
    <dgm:pt modelId="{D8BD6393-76D5-41B9-AD5C-BDEF2D568CE2}" type="sibTrans" cxnId="{87B64618-0FEC-4858-A905-E42A7C50757A}">
      <dgm:prSet/>
      <dgm:spPr/>
      <dgm:t>
        <a:bodyPr/>
        <a:lstStyle/>
        <a:p>
          <a:endParaRPr lang="en-IN"/>
        </a:p>
      </dgm:t>
    </dgm:pt>
    <dgm:pt modelId="{BC3DC180-E4A6-4AEA-B84A-C37AFC371DDA}">
      <dgm:prSet/>
      <dgm:spPr/>
      <dgm:t>
        <a:bodyPr/>
        <a:lstStyle/>
        <a:p>
          <a:pPr rtl="0"/>
          <a:r>
            <a:rPr lang="en-IN" dirty="0"/>
            <a:t>PRISMATIC  CRYSTALS</a:t>
          </a:r>
        </a:p>
      </dgm:t>
    </dgm:pt>
    <dgm:pt modelId="{52024EAA-AFD5-475E-8ED1-C002053C5CF9}" type="parTrans" cxnId="{F85FE7F8-5FB2-4056-B05F-296D8DA1F053}">
      <dgm:prSet/>
      <dgm:spPr/>
      <dgm:t>
        <a:bodyPr/>
        <a:lstStyle/>
        <a:p>
          <a:endParaRPr lang="en-IN"/>
        </a:p>
      </dgm:t>
    </dgm:pt>
    <dgm:pt modelId="{025D2D1E-1895-4C5C-A3E6-17250AEF6206}" type="sibTrans" cxnId="{F85FE7F8-5FB2-4056-B05F-296D8DA1F053}">
      <dgm:prSet/>
      <dgm:spPr/>
      <dgm:t>
        <a:bodyPr/>
        <a:lstStyle/>
        <a:p>
          <a:endParaRPr lang="en-IN"/>
        </a:p>
      </dgm:t>
    </dgm:pt>
    <dgm:pt modelId="{557FDE3A-6339-4324-A2D8-0A0FF24F0608}" type="pres">
      <dgm:prSet presAssocID="{A96C245E-6136-4E1B-B740-7BFBD3BD6D23}" presName="CompostProcess" presStyleCnt="0">
        <dgm:presLayoutVars>
          <dgm:dir/>
          <dgm:resizeHandles val="exact"/>
        </dgm:presLayoutVars>
      </dgm:prSet>
      <dgm:spPr/>
    </dgm:pt>
    <dgm:pt modelId="{410F0821-458B-46E6-997F-5352C1CC18CF}" type="pres">
      <dgm:prSet presAssocID="{A96C245E-6136-4E1B-B740-7BFBD3BD6D23}" presName="arrow" presStyleLbl="bgShp" presStyleIdx="0" presStyleCnt="1"/>
      <dgm:spPr/>
    </dgm:pt>
    <dgm:pt modelId="{91D7FBE6-019E-4E1E-9C1F-C178BB1458AD}" type="pres">
      <dgm:prSet presAssocID="{A96C245E-6136-4E1B-B740-7BFBD3BD6D23}" presName="linearProcess" presStyleCnt="0"/>
      <dgm:spPr/>
    </dgm:pt>
    <dgm:pt modelId="{5B296DB3-795A-4EFB-A9EC-81725F3868BF}" type="pres">
      <dgm:prSet presAssocID="{D156BAED-CB1A-4C4D-BF8F-292343DE2FB7}" presName="textNode" presStyleLbl="node1" presStyleIdx="0" presStyleCnt="3">
        <dgm:presLayoutVars>
          <dgm:bulletEnabled val="1"/>
        </dgm:presLayoutVars>
      </dgm:prSet>
      <dgm:spPr/>
    </dgm:pt>
    <dgm:pt modelId="{95D99D4A-42FA-4C26-B408-BE4A925B4F7E}" type="pres">
      <dgm:prSet presAssocID="{A32A23D9-53DE-4BDA-A5FA-6F7CE5E9B450}" presName="sibTrans" presStyleCnt="0"/>
      <dgm:spPr/>
    </dgm:pt>
    <dgm:pt modelId="{F691962D-297A-4F56-B31A-28BC9D69EEBA}" type="pres">
      <dgm:prSet presAssocID="{7805293A-4F1A-4D4D-967C-C253A815CBF3}" presName="textNode" presStyleLbl="node1" presStyleIdx="1" presStyleCnt="3">
        <dgm:presLayoutVars>
          <dgm:bulletEnabled val="1"/>
        </dgm:presLayoutVars>
      </dgm:prSet>
      <dgm:spPr/>
    </dgm:pt>
    <dgm:pt modelId="{422A9159-984A-4707-985F-630C87E5C19F}" type="pres">
      <dgm:prSet presAssocID="{D8BD6393-76D5-41B9-AD5C-BDEF2D568CE2}" presName="sibTrans" presStyleCnt="0"/>
      <dgm:spPr/>
    </dgm:pt>
    <dgm:pt modelId="{DCB4C043-A05A-42E7-9E3D-9B7579CB56E3}" type="pres">
      <dgm:prSet presAssocID="{BC3DC180-E4A6-4AEA-B84A-C37AFC371DDA}" presName="textNode" presStyleLbl="node1" presStyleIdx="2" presStyleCnt="3">
        <dgm:presLayoutVars>
          <dgm:bulletEnabled val="1"/>
        </dgm:presLayoutVars>
      </dgm:prSet>
      <dgm:spPr/>
    </dgm:pt>
  </dgm:ptLst>
  <dgm:cxnLst>
    <dgm:cxn modelId="{87B64618-0FEC-4858-A905-E42A7C50757A}" srcId="{A96C245E-6136-4E1B-B740-7BFBD3BD6D23}" destId="{7805293A-4F1A-4D4D-967C-C253A815CBF3}" srcOrd="1" destOrd="0" parTransId="{CE9ED136-B401-4EF3-A841-A2806687D6FC}" sibTransId="{D8BD6393-76D5-41B9-AD5C-BDEF2D568CE2}"/>
    <dgm:cxn modelId="{67F1A725-4C0C-4567-B370-573328B4E968}" type="presOf" srcId="{A96C245E-6136-4E1B-B740-7BFBD3BD6D23}" destId="{557FDE3A-6339-4324-A2D8-0A0FF24F0608}" srcOrd="0" destOrd="0" presId="urn:microsoft.com/office/officeart/2005/8/layout/hProcess9"/>
    <dgm:cxn modelId="{57A11D4B-7234-4EAE-96D8-7CF38CA4895E}" type="presOf" srcId="{7805293A-4F1A-4D4D-967C-C253A815CBF3}" destId="{F691962D-297A-4F56-B31A-28BC9D69EEBA}" srcOrd="0" destOrd="0" presId="urn:microsoft.com/office/officeart/2005/8/layout/hProcess9"/>
    <dgm:cxn modelId="{4A288F71-E58E-49F9-9AED-B5B3E5F3301F}" type="presOf" srcId="{D156BAED-CB1A-4C4D-BF8F-292343DE2FB7}" destId="{5B296DB3-795A-4EFB-A9EC-81725F3868BF}" srcOrd="0" destOrd="0" presId="urn:microsoft.com/office/officeart/2005/8/layout/hProcess9"/>
    <dgm:cxn modelId="{92118A95-6595-4148-81BA-DC5F17D467AE}" type="presOf" srcId="{BC3DC180-E4A6-4AEA-B84A-C37AFC371DDA}" destId="{DCB4C043-A05A-42E7-9E3D-9B7579CB56E3}" srcOrd="0" destOrd="0" presId="urn:microsoft.com/office/officeart/2005/8/layout/hProcess9"/>
    <dgm:cxn modelId="{370A7DC8-D49F-46D9-8D0E-A4C4BD37BF24}" srcId="{A96C245E-6136-4E1B-B740-7BFBD3BD6D23}" destId="{D156BAED-CB1A-4C4D-BF8F-292343DE2FB7}" srcOrd="0" destOrd="0" parTransId="{33BA8CEF-042F-43E0-AC6C-2CA25E74CD85}" sibTransId="{A32A23D9-53DE-4BDA-A5FA-6F7CE5E9B450}"/>
    <dgm:cxn modelId="{F85FE7F8-5FB2-4056-B05F-296D8DA1F053}" srcId="{A96C245E-6136-4E1B-B740-7BFBD3BD6D23}" destId="{BC3DC180-E4A6-4AEA-B84A-C37AFC371DDA}" srcOrd="2" destOrd="0" parTransId="{52024EAA-AFD5-475E-8ED1-C002053C5CF9}" sibTransId="{025D2D1E-1895-4C5C-A3E6-17250AEF6206}"/>
    <dgm:cxn modelId="{1C45C96A-783C-4876-975F-9B627F6A69DC}" type="presParOf" srcId="{557FDE3A-6339-4324-A2D8-0A0FF24F0608}" destId="{410F0821-458B-46E6-997F-5352C1CC18CF}" srcOrd="0" destOrd="0" presId="urn:microsoft.com/office/officeart/2005/8/layout/hProcess9"/>
    <dgm:cxn modelId="{58E2A675-8F87-4083-B005-74ED34B09A6C}" type="presParOf" srcId="{557FDE3A-6339-4324-A2D8-0A0FF24F0608}" destId="{91D7FBE6-019E-4E1E-9C1F-C178BB1458AD}" srcOrd="1" destOrd="0" presId="urn:microsoft.com/office/officeart/2005/8/layout/hProcess9"/>
    <dgm:cxn modelId="{2E20C89C-5083-44FB-8C1E-C8BF5A3C1E82}" type="presParOf" srcId="{91D7FBE6-019E-4E1E-9C1F-C178BB1458AD}" destId="{5B296DB3-795A-4EFB-A9EC-81725F3868BF}" srcOrd="0" destOrd="0" presId="urn:microsoft.com/office/officeart/2005/8/layout/hProcess9"/>
    <dgm:cxn modelId="{EE86FEC9-58DA-4BEC-8368-EB54ACC30261}" type="presParOf" srcId="{91D7FBE6-019E-4E1E-9C1F-C178BB1458AD}" destId="{95D99D4A-42FA-4C26-B408-BE4A925B4F7E}" srcOrd="1" destOrd="0" presId="urn:microsoft.com/office/officeart/2005/8/layout/hProcess9"/>
    <dgm:cxn modelId="{C9A62FB2-14DD-49C2-B05E-2D5AF50CFAB9}" type="presParOf" srcId="{91D7FBE6-019E-4E1E-9C1F-C178BB1458AD}" destId="{F691962D-297A-4F56-B31A-28BC9D69EEBA}" srcOrd="2" destOrd="0" presId="urn:microsoft.com/office/officeart/2005/8/layout/hProcess9"/>
    <dgm:cxn modelId="{97BDB0DB-03E3-4277-B1E1-A40149B3F640}" type="presParOf" srcId="{91D7FBE6-019E-4E1E-9C1F-C178BB1458AD}" destId="{422A9159-984A-4707-985F-630C87E5C19F}" srcOrd="3" destOrd="0" presId="urn:microsoft.com/office/officeart/2005/8/layout/hProcess9"/>
    <dgm:cxn modelId="{5F8EAF5B-0974-4CAE-BA8E-2A3A80443374}" type="presParOf" srcId="{91D7FBE6-019E-4E1E-9C1F-C178BB1458AD}" destId="{DCB4C043-A05A-42E7-9E3D-9B7579CB56E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578FCE-4355-4A43-B27F-3E1B4C22974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IN"/>
        </a:p>
      </dgm:t>
    </dgm:pt>
    <dgm:pt modelId="{C85BB4FA-C571-461C-A250-65205DCA639D}">
      <dgm:prSet phldrT="[Text]" custT="1"/>
      <dgm:spPr/>
      <dgm:t>
        <a:bodyPr/>
        <a:lstStyle/>
        <a:p>
          <a:r>
            <a:rPr lang="en-IN" sz="2800" dirty="0"/>
            <a:t>gingivitis</a:t>
          </a:r>
        </a:p>
      </dgm:t>
    </dgm:pt>
    <dgm:pt modelId="{6E159459-8AEC-43DF-80E7-810DD1FA82E6}" type="parTrans" cxnId="{F4F5C070-500D-4E64-B647-39F21D0EA816}">
      <dgm:prSet/>
      <dgm:spPr/>
      <dgm:t>
        <a:bodyPr/>
        <a:lstStyle/>
        <a:p>
          <a:endParaRPr lang="en-IN"/>
        </a:p>
      </dgm:t>
    </dgm:pt>
    <dgm:pt modelId="{A6CCC441-CAA7-4B0E-B769-64A8A62C14F3}" type="sibTrans" cxnId="{F4F5C070-500D-4E64-B647-39F21D0EA816}">
      <dgm:prSet/>
      <dgm:spPr/>
      <dgm:t>
        <a:bodyPr/>
        <a:lstStyle/>
        <a:p>
          <a:endParaRPr lang="en-IN"/>
        </a:p>
      </dgm:t>
    </dgm:pt>
    <dgm:pt modelId="{81551BB0-AB10-4784-AF77-20C782263703}">
      <dgm:prSet phldrT="[Text]" custT="1"/>
      <dgm:spPr/>
      <dgm:t>
        <a:bodyPr/>
        <a:lstStyle/>
        <a:p>
          <a:r>
            <a:rPr lang="en-IN" sz="2400" dirty="0"/>
            <a:t>Salivation</a:t>
          </a:r>
        </a:p>
      </dgm:t>
    </dgm:pt>
    <dgm:pt modelId="{D8F662B8-3A0A-478E-812A-99B977A5FCF0}" type="parTrans" cxnId="{CF072C75-C94D-48C1-A3AF-BC21BD2C6079}">
      <dgm:prSet/>
      <dgm:spPr/>
      <dgm:t>
        <a:bodyPr/>
        <a:lstStyle/>
        <a:p>
          <a:endParaRPr lang="en-IN"/>
        </a:p>
      </dgm:t>
    </dgm:pt>
    <dgm:pt modelId="{04D308F9-54DA-4B23-8A73-3BD18C5714E4}" type="sibTrans" cxnId="{CF072C75-C94D-48C1-A3AF-BC21BD2C6079}">
      <dgm:prSet/>
      <dgm:spPr/>
      <dgm:t>
        <a:bodyPr/>
        <a:lstStyle/>
        <a:p>
          <a:endParaRPr lang="en-IN"/>
        </a:p>
      </dgm:t>
    </dgm:pt>
    <dgm:pt modelId="{65819887-3AA6-445F-8743-A682C74588E3}">
      <dgm:prSet phldrT="[Text]" custT="1"/>
      <dgm:spPr/>
      <dgm:t>
        <a:bodyPr/>
        <a:lstStyle/>
        <a:p>
          <a:r>
            <a:rPr lang="en-IN" sz="2400" dirty="0"/>
            <a:t>Occasionally  blue  line</a:t>
          </a:r>
        </a:p>
      </dgm:t>
    </dgm:pt>
    <dgm:pt modelId="{3435CA40-C6C6-40A8-86DE-ECD720617C1F}" type="parTrans" cxnId="{2FAEEE9E-5233-4C9D-B6D4-E3C94F634B25}">
      <dgm:prSet/>
      <dgm:spPr/>
      <dgm:t>
        <a:bodyPr/>
        <a:lstStyle/>
        <a:p>
          <a:endParaRPr lang="en-IN"/>
        </a:p>
      </dgm:t>
    </dgm:pt>
    <dgm:pt modelId="{9B55113F-E6DB-43D1-816D-99DDA8736FBA}" type="sibTrans" cxnId="{2FAEEE9E-5233-4C9D-B6D4-E3C94F634B25}">
      <dgm:prSet/>
      <dgm:spPr/>
      <dgm:t>
        <a:bodyPr/>
        <a:lstStyle/>
        <a:p>
          <a:endParaRPr lang="en-IN"/>
        </a:p>
      </dgm:t>
    </dgm:pt>
    <dgm:pt modelId="{E733E371-DCFC-46F3-A6BD-D893CD7A841A}">
      <dgm:prSet phldrT="[Text]" custT="1"/>
      <dgm:spPr/>
      <dgm:t>
        <a:bodyPr/>
        <a:lstStyle/>
        <a:p>
          <a:r>
            <a:rPr lang="en-IN" sz="2800" dirty="0"/>
            <a:t>tremors</a:t>
          </a:r>
        </a:p>
      </dgm:t>
    </dgm:pt>
    <dgm:pt modelId="{FCF38AFA-3E5F-49DF-A743-EF75196C4C55}" type="parTrans" cxnId="{A3F1BCD5-54F5-42E7-967B-3A2726B25C7F}">
      <dgm:prSet/>
      <dgm:spPr/>
      <dgm:t>
        <a:bodyPr/>
        <a:lstStyle/>
        <a:p>
          <a:endParaRPr lang="en-IN"/>
        </a:p>
      </dgm:t>
    </dgm:pt>
    <dgm:pt modelId="{EDC7636B-C5E4-4DA5-8C76-9887259D10A4}" type="sibTrans" cxnId="{A3F1BCD5-54F5-42E7-967B-3A2726B25C7F}">
      <dgm:prSet/>
      <dgm:spPr/>
      <dgm:t>
        <a:bodyPr/>
        <a:lstStyle/>
        <a:p>
          <a:endParaRPr lang="en-IN"/>
        </a:p>
      </dgm:t>
    </dgm:pt>
    <dgm:pt modelId="{3DBB303B-BD26-4224-9288-8FFA3902CA7D}">
      <dgm:prSet phldrT="[Text]"/>
      <dgm:spPr/>
      <dgm:t>
        <a:bodyPr/>
        <a:lstStyle/>
        <a:p>
          <a:r>
            <a:rPr lang="en-IN" dirty="0"/>
            <a:t>Danbury</a:t>
          </a:r>
        </a:p>
      </dgm:t>
    </dgm:pt>
    <dgm:pt modelId="{DCC072FD-7011-4E16-BAE0-FC3C1D96ACB3}" type="parTrans" cxnId="{FAFF5AA9-7773-483E-A2EB-0F38C6BCEAC9}">
      <dgm:prSet/>
      <dgm:spPr/>
      <dgm:t>
        <a:bodyPr/>
        <a:lstStyle/>
        <a:p>
          <a:endParaRPr lang="en-IN"/>
        </a:p>
      </dgm:t>
    </dgm:pt>
    <dgm:pt modelId="{76786887-4C8B-447C-8482-9F26ABE3450E}" type="sibTrans" cxnId="{FAFF5AA9-7773-483E-A2EB-0F38C6BCEAC9}">
      <dgm:prSet/>
      <dgm:spPr/>
      <dgm:t>
        <a:bodyPr/>
        <a:lstStyle/>
        <a:p>
          <a:endParaRPr lang="en-IN"/>
        </a:p>
      </dgm:t>
    </dgm:pt>
    <dgm:pt modelId="{45FA3428-715E-4771-B1B7-06822167AA68}">
      <dgm:prSet phldrT="[Text]"/>
      <dgm:spPr/>
      <dgm:t>
        <a:bodyPr/>
        <a:lstStyle/>
        <a:p>
          <a:r>
            <a:rPr lang="en-IN" dirty="0"/>
            <a:t>Concussio mercurialis</a:t>
          </a:r>
        </a:p>
      </dgm:t>
    </dgm:pt>
    <dgm:pt modelId="{D3980B16-620F-4A9B-8E36-677B7CCADDBC}" type="parTrans" cxnId="{677B7391-2539-42F9-8352-6FC12B2C6BA0}">
      <dgm:prSet/>
      <dgm:spPr/>
      <dgm:t>
        <a:bodyPr/>
        <a:lstStyle/>
        <a:p>
          <a:endParaRPr lang="en-IN"/>
        </a:p>
      </dgm:t>
    </dgm:pt>
    <dgm:pt modelId="{80551CB6-0097-40C5-AEB8-A066E7495298}" type="sibTrans" cxnId="{677B7391-2539-42F9-8352-6FC12B2C6BA0}">
      <dgm:prSet/>
      <dgm:spPr/>
      <dgm:t>
        <a:bodyPr/>
        <a:lstStyle/>
        <a:p>
          <a:endParaRPr lang="en-IN"/>
        </a:p>
      </dgm:t>
    </dgm:pt>
    <dgm:pt modelId="{B4A4043D-41CA-42E3-9ACD-11E030CCE675}">
      <dgm:prSet phldrT="[Text]"/>
      <dgm:spPr/>
      <dgm:t>
        <a:bodyPr/>
        <a:lstStyle/>
        <a:p>
          <a:r>
            <a:rPr lang="en-IN" dirty="0"/>
            <a:t>neuropsychiatric</a:t>
          </a:r>
        </a:p>
      </dgm:t>
    </dgm:pt>
    <dgm:pt modelId="{B3615CB7-D117-4F1B-A025-644B7810122C}" type="parTrans" cxnId="{D9FCE799-25B1-4AAD-B155-30B97E44C56A}">
      <dgm:prSet/>
      <dgm:spPr/>
      <dgm:t>
        <a:bodyPr/>
        <a:lstStyle/>
        <a:p>
          <a:endParaRPr lang="en-IN"/>
        </a:p>
      </dgm:t>
    </dgm:pt>
    <dgm:pt modelId="{B2FD266D-4F25-4B7C-9597-DF02674E4598}" type="sibTrans" cxnId="{D9FCE799-25B1-4AAD-B155-30B97E44C56A}">
      <dgm:prSet/>
      <dgm:spPr/>
      <dgm:t>
        <a:bodyPr/>
        <a:lstStyle/>
        <a:p>
          <a:endParaRPr lang="en-IN"/>
        </a:p>
      </dgm:t>
    </dgm:pt>
    <dgm:pt modelId="{101C6695-EAF8-46D2-9BF6-C821508E864D}">
      <dgm:prSet phldrT="[Text]"/>
      <dgm:spPr/>
      <dgm:t>
        <a:bodyPr/>
        <a:lstStyle/>
        <a:p>
          <a:r>
            <a:rPr lang="en-IN" dirty="0"/>
            <a:t>Mercurial  erethism</a:t>
          </a:r>
        </a:p>
      </dgm:t>
    </dgm:pt>
    <dgm:pt modelId="{0165BFFD-6222-48D8-BB0E-C132D09CC66C}" type="parTrans" cxnId="{4D8AC1CD-75D2-438F-9BCB-54E7FD39F07C}">
      <dgm:prSet/>
      <dgm:spPr/>
      <dgm:t>
        <a:bodyPr/>
        <a:lstStyle/>
        <a:p>
          <a:endParaRPr lang="en-IN"/>
        </a:p>
      </dgm:t>
    </dgm:pt>
    <dgm:pt modelId="{5ECF65C1-CE04-45A5-AFCC-A3E0BF89E8B4}" type="sibTrans" cxnId="{4D8AC1CD-75D2-438F-9BCB-54E7FD39F07C}">
      <dgm:prSet/>
      <dgm:spPr/>
      <dgm:t>
        <a:bodyPr/>
        <a:lstStyle/>
        <a:p>
          <a:endParaRPr lang="en-IN"/>
        </a:p>
      </dgm:t>
    </dgm:pt>
    <dgm:pt modelId="{17121929-0E3D-4966-8110-81D96B0B6EE6}">
      <dgm:prSet phldrT="[Text]" custT="1"/>
      <dgm:spPr/>
      <dgm:t>
        <a:bodyPr/>
        <a:lstStyle/>
        <a:p>
          <a:r>
            <a:rPr lang="en-IN" sz="2400" dirty="0"/>
            <a:t>Inflammation of gums</a:t>
          </a:r>
        </a:p>
      </dgm:t>
    </dgm:pt>
    <dgm:pt modelId="{4E508481-10B7-495A-8318-4BC8AE972833}" type="parTrans" cxnId="{9D14F005-1F38-4A18-ADE3-9AD2DE01F941}">
      <dgm:prSet/>
      <dgm:spPr/>
      <dgm:t>
        <a:bodyPr/>
        <a:lstStyle/>
        <a:p>
          <a:endParaRPr lang="en-IN"/>
        </a:p>
      </dgm:t>
    </dgm:pt>
    <dgm:pt modelId="{1CF1448C-2441-426B-B1D5-52BF2EB96681}" type="sibTrans" cxnId="{9D14F005-1F38-4A18-ADE3-9AD2DE01F941}">
      <dgm:prSet/>
      <dgm:spPr/>
      <dgm:t>
        <a:bodyPr/>
        <a:lstStyle/>
        <a:p>
          <a:endParaRPr lang="en-IN"/>
        </a:p>
      </dgm:t>
    </dgm:pt>
    <dgm:pt modelId="{311C34E1-A505-4B9B-BCCF-670BED22DB03}">
      <dgm:prSet phldrT="[Text]"/>
      <dgm:spPr/>
      <dgm:t>
        <a:bodyPr/>
        <a:lstStyle/>
        <a:p>
          <a:r>
            <a:rPr lang="en-IN" dirty="0"/>
            <a:t>Hatter’s  shake or  glass  blowers  shake.</a:t>
          </a:r>
        </a:p>
      </dgm:t>
    </dgm:pt>
    <dgm:pt modelId="{A0D5DD76-6975-4101-9EBA-E724B3C2A19A}" type="parTrans" cxnId="{EF6B18F7-CC94-4AA0-8977-5A602F125356}">
      <dgm:prSet/>
      <dgm:spPr/>
      <dgm:t>
        <a:bodyPr/>
        <a:lstStyle/>
        <a:p>
          <a:endParaRPr lang="en-IN"/>
        </a:p>
      </dgm:t>
    </dgm:pt>
    <dgm:pt modelId="{FD3EA094-D4A3-41C8-AC21-C544C5831877}" type="sibTrans" cxnId="{EF6B18F7-CC94-4AA0-8977-5A602F125356}">
      <dgm:prSet/>
      <dgm:spPr/>
      <dgm:t>
        <a:bodyPr/>
        <a:lstStyle/>
        <a:p>
          <a:endParaRPr lang="en-IN"/>
        </a:p>
      </dgm:t>
    </dgm:pt>
    <dgm:pt modelId="{F4FA933B-CE37-4D40-92FA-67DBBBA4F6FE}" type="pres">
      <dgm:prSet presAssocID="{0A578FCE-4355-4A43-B27F-3E1B4C229743}" presName="Name0" presStyleCnt="0">
        <dgm:presLayoutVars>
          <dgm:dir/>
          <dgm:animLvl val="lvl"/>
          <dgm:resizeHandles val="exact"/>
        </dgm:presLayoutVars>
      </dgm:prSet>
      <dgm:spPr/>
    </dgm:pt>
    <dgm:pt modelId="{C4AF99DD-2130-4739-871C-67F0D9913E1A}" type="pres">
      <dgm:prSet presAssocID="{C85BB4FA-C571-461C-A250-65205DCA639D}" presName="composite" presStyleCnt="0"/>
      <dgm:spPr/>
    </dgm:pt>
    <dgm:pt modelId="{954F7350-847D-4B3D-9DD2-372EDCFC1CE8}" type="pres">
      <dgm:prSet presAssocID="{C85BB4FA-C571-461C-A250-65205DCA639D}" presName="parTx" presStyleLbl="alignNode1" presStyleIdx="0" presStyleCnt="3">
        <dgm:presLayoutVars>
          <dgm:chMax val="0"/>
          <dgm:chPref val="0"/>
          <dgm:bulletEnabled val="1"/>
        </dgm:presLayoutVars>
      </dgm:prSet>
      <dgm:spPr/>
    </dgm:pt>
    <dgm:pt modelId="{2A2CF729-2158-4052-BCA5-8471004C5CB1}" type="pres">
      <dgm:prSet presAssocID="{C85BB4FA-C571-461C-A250-65205DCA639D}" presName="desTx" presStyleLbl="alignAccFollowNode1" presStyleIdx="0" presStyleCnt="3">
        <dgm:presLayoutVars>
          <dgm:bulletEnabled val="1"/>
        </dgm:presLayoutVars>
      </dgm:prSet>
      <dgm:spPr/>
    </dgm:pt>
    <dgm:pt modelId="{8085F64C-A53F-4909-A5FD-E54AD163A36A}" type="pres">
      <dgm:prSet presAssocID="{A6CCC441-CAA7-4B0E-B769-64A8A62C14F3}" presName="space" presStyleCnt="0"/>
      <dgm:spPr/>
    </dgm:pt>
    <dgm:pt modelId="{40C34F7E-8545-4892-9020-4AA13DC45DF0}" type="pres">
      <dgm:prSet presAssocID="{E733E371-DCFC-46F3-A6BD-D893CD7A841A}" presName="composite" presStyleCnt="0"/>
      <dgm:spPr/>
    </dgm:pt>
    <dgm:pt modelId="{854E69E8-B7EF-4E89-A54F-1FD32065B314}" type="pres">
      <dgm:prSet presAssocID="{E733E371-DCFC-46F3-A6BD-D893CD7A841A}" presName="parTx" presStyleLbl="alignNode1" presStyleIdx="1" presStyleCnt="3">
        <dgm:presLayoutVars>
          <dgm:chMax val="0"/>
          <dgm:chPref val="0"/>
          <dgm:bulletEnabled val="1"/>
        </dgm:presLayoutVars>
      </dgm:prSet>
      <dgm:spPr/>
    </dgm:pt>
    <dgm:pt modelId="{13C40B69-82E9-4185-B26A-8BE8B1553686}" type="pres">
      <dgm:prSet presAssocID="{E733E371-DCFC-46F3-A6BD-D893CD7A841A}" presName="desTx" presStyleLbl="alignAccFollowNode1" presStyleIdx="1" presStyleCnt="3">
        <dgm:presLayoutVars>
          <dgm:bulletEnabled val="1"/>
        </dgm:presLayoutVars>
      </dgm:prSet>
      <dgm:spPr/>
    </dgm:pt>
    <dgm:pt modelId="{500CB083-273B-40CD-ADD4-5815E122ACF8}" type="pres">
      <dgm:prSet presAssocID="{EDC7636B-C5E4-4DA5-8C76-9887259D10A4}" presName="space" presStyleCnt="0"/>
      <dgm:spPr/>
    </dgm:pt>
    <dgm:pt modelId="{9D30DF33-0726-4E76-9A9E-6A4523D2732D}" type="pres">
      <dgm:prSet presAssocID="{B4A4043D-41CA-42E3-9ACD-11E030CCE675}" presName="composite" presStyleCnt="0"/>
      <dgm:spPr/>
    </dgm:pt>
    <dgm:pt modelId="{6AD37B6A-CA89-4E2F-9DBF-8B05D74F4D7D}" type="pres">
      <dgm:prSet presAssocID="{B4A4043D-41CA-42E3-9ACD-11E030CCE675}" presName="parTx" presStyleLbl="alignNode1" presStyleIdx="2" presStyleCnt="3">
        <dgm:presLayoutVars>
          <dgm:chMax val="0"/>
          <dgm:chPref val="0"/>
          <dgm:bulletEnabled val="1"/>
        </dgm:presLayoutVars>
      </dgm:prSet>
      <dgm:spPr/>
    </dgm:pt>
    <dgm:pt modelId="{3D5B0730-1157-4F44-BBC5-72AA60B11327}" type="pres">
      <dgm:prSet presAssocID="{B4A4043D-41CA-42E3-9ACD-11E030CCE675}" presName="desTx" presStyleLbl="alignAccFollowNode1" presStyleIdx="2" presStyleCnt="3">
        <dgm:presLayoutVars>
          <dgm:bulletEnabled val="1"/>
        </dgm:presLayoutVars>
      </dgm:prSet>
      <dgm:spPr/>
    </dgm:pt>
  </dgm:ptLst>
  <dgm:cxnLst>
    <dgm:cxn modelId="{9D14F005-1F38-4A18-ADE3-9AD2DE01F941}" srcId="{C85BB4FA-C571-461C-A250-65205DCA639D}" destId="{17121929-0E3D-4966-8110-81D96B0B6EE6}" srcOrd="1" destOrd="0" parTransId="{4E508481-10B7-495A-8318-4BC8AE972833}" sibTransId="{1CF1448C-2441-426B-B1D5-52BF2EB96681}"/>
    <dgm:cxn modelId="{C355AC0D-D7C2-415C-B23B-DA17E8AF15F3}" type="presOf" srcId="{B4A4043D-41CA-42E3-9ACD-11E030CCE675}" destId="{6AD37B6A-CA89-4E2F-9DBF-8B05D74F4D7D}" srcOrd="0" destOrd="0" presId="urn:microsoft.com/office/officeart/2005/8/layout/hList1"/>
    <dgm:cxn modelId="{40208126-0ADC-4A74-B95F-E82D3B1EEE3D}" type="presOf" srcId="{3DBB303B-BD26-4224-9288-8FFA3902CA7D}" destId="{13C40B69-82E9-4185-B26A-8BE8B1553686}" srcOrd="0" destOrd="0" presId="urn:microsoft.com/office/officeart/2005/8/layout/hList1"/>
    <dgm:cxn modelId="{0B1CC227-D000-4148-8C68-FD5B1A535680}" type="presOf" srcId="{E733E371-DCFC-46F3-A6BD-D893CD7A841A}" destId="{854E69E8-B7EF-4E89-A54F-1FD32065B314}" srcOrd="0" destOrd="0" presId="urn:microsoft.com/office/officeart/2005/8/layout/hList1"/>
    <dgm:cxn modelId="{F4F5C070-500D-4E64-B647-39F21D0EA816}" srcId="{0A578FCE-4355-4A43-B27F-3E1B4C229743}" destId="{C85BB4FA-C571-461C-A250-65205DCA639D}" srcOrd="0" destOrd="0" parTransId="{6E159459-8AEC-43DF-80E7-810DD1FA82E6}" sibTransId="{A6CCC441-CAA7-4B0E-B769-64A8A62C14F3}"/>
    <dgm:cxn modelId="{A655D773-3D47-4D80-AE31-5B8C9B61CB1E}" type="presOf" srcId="{311C34E1-A505-4B9B-BCCF-670BED22DB03}" destId="{13C40B69-82E9-4185-B26A-8BE8B1553686}" srcOrd="0" destOrd="1" presId="urn:microsoft.com/office/officeart/2005/8/layout/hList1"/>
    <dgm:cxn modelId="{CF072C75-C94D-48C1-A3AF-BC21BD2C6079}" srcId="{C85BB4FA-C571-461C-A250-65205DCA639D}" destId="{81551BB0-AB10-4784-AF77-20C782263703}" srcOrd="0" destOrd="0" parTransId="{D8F662B8-3A0A-478E-812A-99B977A5FCF0}" sibTransId="{04D308F9-54DA-4B23-8A73-3BD18C5714E4}"/>
    <dgm:cxn modelId="{55646C59-B547-4258-8554-E3E1B7D69DAA}" type="presOf" srcId="{101C6695-EAF8-46D2-9BF6-C821508E864D}" destId="{3D5B0730-1157-4F44-BBC5-72AA60B11327}" srcOrd="0" destOrd="0" presId="urn:microsoft.com/office/officeart/2005/8/layout/hList1"/>
    <dgm:cxn modelId="{5B07A084-BC3F-4C1A-8428-036F36D08503}" type="presOf" srcId="{81551BB0-AB10-4784-AF77-20C782263703}" destId="{2A2CF729-2158-4052-BCA5-8471004C5CB1}" srcOrd="0" destOrd="0" presId="urn:microsoft.com/office/officeart/2005/8/layout/hList1"/>
    <dgm:cxn modelId="{FE7A298E-3FD3-447E-B837-4CA4EB6CC934}" type="presOf" srcId="{0A578FCE-4355-4A43-B27F-3E1B4C229743}" destId="{F4FA933B-CE37-4D40-92FA-67DBBBA4F6FE}" srcOrd="0" destOrd="0" presId="urn:microsoft.com/office/officeart/2005/8/layout/hList1"/>
    <dgm:cxn modelId="{677B7391-2539-42F9-8352-6FC12B2C6BA0}" srcId="{E733E371-DCFC-46F3-A6BD-D893CD7A841A}" destId="{45FA3428-715E-4771-B1B7-06822167AA68}" srcOrd="2" destOrd="0" parTransId="{D3980B16-620F-4A9B-8E36-677B7CCADDBC}" sibTransId="{80551CB6-0097-40C5-AEB8-A066E7495298}"/>
    <dgm:cxn modelId="{D9FCE799-25B1-4AAD-B155-30B97E44C56A}" srcId="{0A578FCE-4355-4A43-B27F-3E1B4C229743}" destId="{B4A4043D-41CA-42E3-9ACD-11E030CCE675}" srcOrd="2" destOrd="0" parTransId="{B3615CB7-D117-4F1B-A025-644B7810122C}" sibTransId="{B2FD266D-4F25-4B7C-9597-DF02674E4598}"/>
    <dgm:cxn modelId="{2FAEEE9E-5233-4C9D-B6D4-E3C94F634B25}" srcId="{C85BB4FA-C571-461C-A250-65205DCA639D}" destId="{65819887-3AA6-445F-8743-A682C74588E3}" srcOrd="2" destOrd="0" parTransId="{3435CA40-C6C6-40A8-86DE-ECD720617C1F}" sibTransId="{9B55113F-E6DB-43D1-816D-99DDA8736FBA}"/>
    <dgm:cxn modelId="{FAFF5AA9-7773-483E-A2EB-0F38C6BCEAC9}" srcId="{E733E371-DCFC-46F3-A6BD-D893CD7A841A}" destId="{3DBB303B-BD26-4224-9288-8FFA3902CA7D}" srcOrd="0" destOrd="0" parTransId="{DCC072FD-7011-4E16-BAE0-FC3C1D96ACB3}" sibTransId="{76786887-4C8B-447C-8482-9F26ABE3450E}"/>
    <dgm:cxn modelId="{933FE9AC-7C4E-499E-8440-FC06284409B5}" type="presOf" srcId="{65819887-3AA6-445F-8743-A682C74588E3}" destId="{2A2CF729-2158-4052-BCA5-8471004C5CB1}" srcOrd="0" destOrd="2" presId="urn:microsoft.com/office/officeart/2005/8/layout/hList1"/>
    <dgm:cxn modelId="{EEE280C2-CAC7-4623-A1E1-74752551461B}" type="presOf" srcId="{17121929-0E3D-4966-8110-81D96B0B6EE6}" destId="{2A2CF729-2158-4052-BCA5-8471004C5CB1}" srcOrd="0" destOrd="1" presId="urn:microsoft.com/office/officeart/2005/8/layout/hList1"/>
    <dgm:cxn modelId="{4D8AC1CD-75D2-438F-9BCB-54E7FD39F07C}" srcId="{B4A4043D-41CA-42E3-9ACD-11E030CCE675}" destId="{101C6695-EAF8-46D2-9BF6-C821508E864D}" srcOrd="0" destOrd="0" parTransId="{0165BFFD-6222-48D8-BB0E-C132D09CC66C}" sibTransId="{5ECF65C1-CE04-45A5-AFCC-A3E0BF89E8B4}"/>
    <dgm:cxn modelId="{0467FCCD-1C43-400F-8414-3C6ACD52CE8E}" type="presOf" srcId="{C85BB4FA-C571-461C-A250-65205DCA639D}" destId="{954F7350-847D-4B3D-9DD2-372EDCFC1CE8}" srcOrd="0" destOrd="0" presId="urn:microsoft.com/office/officeart/2005/8/layout/hList1"/>
    <dgm:cxn modelId="{A3F1BCD5-54F5-42E7-967B-3A2726B25C7F}" srcId="{0A578FCE-4355-4A43-B27F-3E1B4C229743}" destId="{E733E371-DCFC-46F3-A6BD-D893CD7A841A}" srcOrd="1" destOrd="0" parTransId="{FCF38AFA-3E5F-49DF-A743-EF75196C4C55}" sibTransId="{EDC7636B-C5E4-4DA5-8C76-9887259D10A4}"/>
    <dgm:cxn modelId="{6713D3E5-4054-44E9-92A2-818BA4422337}" type="presOf" srcId="{45FA3428-715E-4771-B1B7-06822167AA68}" destId="{13C40B69-82E9-4185-B26A-8BE8B1553686}" srcOrd="0" destOrd="2" presId="urn:microsoft.com/office/officeart/2005/8/layout/hList1"/>
    <dgm:cxn modelId="{EF6B18F7-CC94-4AA0-8977-5A602F125356}" srcId="{E733E371-DCFC-46F3-A6BD-D893CD7A841A}" destId="{311C34E1-A505-4B9B-BCCF-670BED22DB03}" srcOrd="1" destOrd="0" parTransId="{A0D5DD76-6975-4101-9EBA-E724B3C2A19A}" sibTransId="{FD3EA094-D4A3-41C8-AC21-C544C5831877}"/>
    <dgm:cxn modelId="{FE64443F-1F17-49A4-840E-EB27B45DC8A8}" type="presParOf" srcId="{F4FA933B-CE37-4D40-92FA-67DBBBA4F6FE}" destId="{C4AF99DD-2130-4739-871C-67F0D9913E1A}" srcOrd="0" destOrd="0" presId="urn:microsoft.com/office/officeart/2005/8/layout/hList1"/>
    <dgm:cxn modelId="{B2FEC7E6-3878-4C4C-8E90-F82A580794DF}" type="presParOf" srcId="{C4AF99DD-2130-4739-871C-67F0D9913E1A}" destId="{954F7350-847D-4B3D-9DD2-372EDCFC1CE8}" srcOrd="0" destOrd="0" presId="urn:microsoft.com/office/officeart/2005/8/layout/hList1"/>
    <dgm:cxn modelId="{4024C32D-A4FC-4E6B-A64E-208818279576}" type="presParOf" srcId="{C4AF99DD-2130-4739-871C-67F0D9913E1A}" destId="{2A2CF729-2158-4052-BCA5-8471004C5CB1}" srcOrd="1" destOrd="0" presId="urn:microsoft.com/office/officeart/2005/8/layout/hList1"/>
    <dgm:cxn modelId="{A251D2BB-4B53-47CF-B588-B7AEA38DFB0A}" type="presParOf" srcId="{F4FA933B-CE37-4D40-92FA-67DBBBA4F6FE}" destId="{8085F64C-A53F-4909-A5FD-E54AD163A36A}" srcOrd="1" destOrd="0" presId="urn:microsoft.com/office/officeart/2005/8/layout/hList1"/>
    <dgm:cxn modelId="{9FB8CE5E-D181-4778-BE80-0514F97C2886}" type="presParOf" srcId="{F4FA933B-CE37-4D40-92FA-67DBBBA4F6FE}" destId="{40C34F7E-8545-4892-9020-4AA13DC45DF0}" srcOrd="2" destOrd="0" presId="urn:microsoft.com/office/officeart/2005/8/layout/hList1"/>
    <dgm:cxn modelId="{B7A7DA7E-2D39-4B1D-82FE-920582BEB485}" type="presParOf" srcId="{40C34F7E-8545-4892-9020-4AA13DC45DF0}" destId="{854E69E8-B7EF-4E89-A54F-1FD32065B314}" srcOrd="0" destOrd="0" presId="urn:microsoft.com/office/officeart/2005/8/layout/hList1"/>
    <dgm:cxn modelId="{8E945354-BA41-4E07-9026-06517C5FED94}" type="presParOf" srcId="{40C34F7E-8545-4892-9020-4AA13DC45DF0}" destId="{13C40B69-82E9-4185-B26A-8BE8B1553686}" srcOrd="1" destOrd="0" presId="urn:microsoft.com/office/officeart/2005/8/layout/hList1"/>
    <dgm:cxn modelId="{FD847DB5-FC05-494B-B398-6CDE4731B759}" type="presParOf" srcId="{F4FA933B-CE37-4D40-92FA-67DBBBA4F6FE}" destId="{500CB083-273B-40CD-ADD4-5815E122ACF8}" srcOrd="3" destOrd="0" presId="urn:microsoft.com/office/officeart/2005/8/layout/hList1"/>
    <dgm:cxn modelId="{F0C9B108-A146-4CBC-9F06-98DFB8D1C172}" type="presParOf" srcId="{F4FA933B-CE37-4D40-92FA-67DBBBA4F6FE}" destId="{9D30DF33-0726-4E76-9A9E-6A4523D2732D}" srcOrd="4" destOrd="0" presId="urn:microsoft.com/office/officeart/2005/8/layout/hList1"/>
    <dgm:cxn modelId="{1FDDB6DE-8423-4846-A94C-A20FA988EE9E}" type="presParOf" srcId="{9D30DF33-0726-4E76-9A9E-6A4523D2732D}" destId="{6AD37B6A-CA89-4E2F-9DBF-8B05D74F4D7D}" srcOrd="0" destOrd="0" presId="urn:microsoft.com/office/officeart/2005/8/layout/hList1"/>
    <dgm:cxn modelId="{6B1D00DD-B3B0-4D8C-B27A-F68CAA5A9E5C}" type="presParOf" srcId="{9D30DF33-0726-4E76-9A9E-6A4523D2732D}" destId="{3D5B0730-1157-4F44-BBC5-72AA60B1132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A27D52-DAFC-4679-A3A0-EC340FB50D05}"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IN"/>
        </a:p>
      </dgm:t>
    </dgm:pt>
    <dgm:pt modelId="{CF1D6678-25B3-4072-B66E-DFECBF2CF658}">
      <dgm:prSet phldrT="[Text]" custT="1"/>
      <dgm:spPr/>
      <dgm:t>
        <a:bodyPr/>
        <a:lstStyle/>
        <a:p>
          <a:r>
            <a:rPr lang="en-IN" sz="3600" b="1" dirty="0"/>
            <a:t>mercuria</a:t>
          </a:r>
          <a:r>
            <a:rPr lang="en-IN" sz="3600" b="1" dirty="0">
              <a:solidFill>
                <a:srgbClr val="002060"/>
              </a:solidFill>
            </a:rPr>
            <a:t>len</a:t>
          </a:r>
          <a:r>
            <a:rPr lang="en-IN" sz="3600" b="1" dirty="0"/>
            <a:t>tis</a:t>
          </a:r>
        </a:p>
      </dgm:t>
    </dgm:pt>
    <dgm:pt modelId="{1E952087-235C-495D-BB28-8AC6BA4EF92C}" type="parTrans" cxnId="{BFD549A3-1AD3-4D48-9E84-F628233EADEE}">
      <dgm:prSet/>
      <dgm:spPr/>
      <dgm:t>
        <a:bodyPr/>
        <a:lstStyle/>
        <a:p>
          <a:endParaRPr lang="en-IN"/>
        </a:p>
      </dgm:t>
    </dgm:pt>
    <dgm:pt modelId="{B73D54B2-8804-46F1-80FB-026CBDE61F88}" type="sibTrans" cxnId="{BFD549A3-1AD3-4D48-9E84-F628233EADEE}">
      <dgm:prSet/>
      <dgm:spPr/>
      <dgm:t>
        <a:bodyPr/>
        <a:lstStyle/>
        <a:p>
          <a:endParaRPr lang="en-IN"/>
        </a:p>
      </dgm:t>
    </dgm:pt>
    <dgm:pt modelId="{3456BE6B-A703-46F1-9212-E8DD191ECDC0}">
      <dgm:prSet phldrT="[Text]" custT="1"/>
      <dgm:spPr/>
      <dgm:t>
        <a:bodyPr/>
        <a:lstStyle/>
        <a:p>
          <a:r>
            <a:rPr lang="en-IN" sz="2800" b="1" dirty="0"/>
            <a:t>Eye  change</a:t>
          </a:r>
        </a:p>
      </dgm:t>
    </dgm:pt>
    <dgm:pt modelId="{4BA9A536-5461-4295-83AA-1E1A754F2E5D}" type="parTrans" cxnId="{885D12AB-1545-4B5B-9202-C8766EFCB082}">
      <dgm:prSet/>
      <dgm:spPr/>
      <dgm:t>
        <a:bodyPr/>
        <a:lstStyle/>
        <a:p>
          <a:endParaRPr lang="en-IN"/>
        </a:p>
      </dgm:t>
    </dgm:pt>
    <dgm:pt modelId="{D3457E51-72E2-4A20-9DFC-8FA75FB9DFAA}" type="sibTrans" cxnId="{885D12AB-1545-4B5B-9202-C8766EFCB082}">
      <dgm:prSet/>
      <dgm:spPr/>
      <dgm:t>
        <a:bodyPr/>
        <a:lstStyle/>
        <a:p>
          <a:endParaRPr lang="en-IN"/>
        </a:p>
      </dgm:t>
    </dgm:pt>
    <dgm:pt modelId="{99A99E50-B411-4AE0-8324-FE084C7EA4AF}">
      <dgm:prSet phldrT="[Text]"/>
      <dgm:spPr/>
      <dgm:t>
        <a:bodyPr/>
        <a:lstStyle/>
        <a:p>
          <a:r>
            <a:rPr lang="en-IN" dirty="0"/>
            <a:t>Acrodynia or pink disease</a:t>
          </a:r>
        </a:p>
      </dgm:t>
    </dgm:pt>
    <dgm:pt modelId="{0A476557-4E7D-48DF-981E-F5F55820A49C}" type="parTrans" cxnId="{1F2B8031-7871-4A30-A710-1C3D28D3FE9D}">
      <dgm:prSet/>
      <dgm:spPr/>
      <dgm:t>
        <a:bodyPr/>
        <a:lstStyle/>
        <a:p>
          <a:endParaRPr lang="en-IN"/>
        </a:p>
      </dgm:t>
    </dgm:pt>
    <dgm:pt modelId="{9D76D381-2F78-4E7E-9547-46F9C82FA9A9}" type="sibTrans" cxnId="{1F2B8031-7871-4A30-A710-1C3D28D3FE9D}">
      <dgm:prSet/>
      <dgm:spPr/>
      <dgm:t>
        <a:bodyPr/>
        <a:lstStyle/>
        <a:p>
          <a:endParaRPr lang="en-IN"/>
        </a:p>
      </dgm:t>
    </dgm:pt>
    <dgm:pt modelId="{89FB9FEA-BC43-41CA-BDEA-7D707A987EEA}">
      <dgm:prSet phldrT="[Text]"/>
      <dgm:spPr/>
      <dgm:t>
        <a:bodyPr/>
        <a:lstStyle/>
        <a:p>
          <a:r>
            <a:rPr lang="en-IN" dirty="0"/>
            <a:t>Body  rash</a:t>
          </a:r>
        </a:p>
      </dgm:t>
    </dgm:pt>
    <dgm:pt modelId="{14D598FE-EA25-4520-90AC-EC31CE44FE56}" type="parTrans" cxnId="{0351E7BB-067A-434C-A938-A05EC79433A0}">
      <dgm:prSet/>
      <dgm:spPr/>
      <dgm:t>
        <a:bodyPr/>
        <a:lstStyle/>
        <a:p>
          <a:endParaRPr lang="en-IN"/>
        </a:p>
      </dgm:t>
    </dgm:pt>
    <dgm:pt modelId="{65A1A142-4583-450C-89A7-3597D8A22354}" type="sibTrans" cxnId="{0351E7BB-067A-434C-A938-A05EC79433A0}">
      <dgm:prSet/>
      <dgm:spPr/>
      <dgm:t>
        <a:bodyPr/>
        <a:lstStyle/>
        <a:p>
          <a:endParaRPr lang="en-IN"/>
        </a:p>
      </dgm:t>
    </dgm:pt>
    <dgm:pt modelId="{9E401CFB-AD03-42BB-B1E2-377406483CE3}">
      <dgm:prSet phldrT="[Text]"/>
      <dgm:spPr/>
      <dgm:t>
        <a:bodyPr/>
        <a:lstStyle/>
        <a:p>
          <a:r>
            <a:rPr lang="en-IN" dirty="0"/>
            <a:t>Minimata  disease</a:t>
          </a:r>
        </a:p>
        <a:p>
          <a:endParaRPr lang="en-IN" dirty="0"/>
        </a:p>
      </dgm:t>
    </dgm:pt>
    <dgm:pt modelId="{9CAB6BF4-CE20-4DF5-AC63-2B7749EAEF42}" type="parTrans" cxnId="{1C7DB3A0-B1F0-4C95-A1A4-1823592B6D6D}">
      <dgm:prSet/>
      <dgm:spPr/>
      <dgm:t>
        <a:bodyPr/>
        <a:lstStyle/>
        <a:p>
          <a:endParaRPr lang="en-IN"/>
        </a:p>
      </dgm:t>
    </dgm:pt>
    <dgm:pt modelId="{4F32B78C-65F0-448D-8B5B-33FF1C511B4F}" type="sibTrans" cxnId="{1C7DB3A0-B1F0-4C95-A1A4-1823592B6D6D}">
      <dgm:prSet/>
      <dgm:spPr/>
      <dgm:t>
        <a:bodyPr/>
        <a:lstStyle/>
        <a:p>
          <a:endParaRPr lang="en-IN"/>
        </a:p>
      </dgm:t>
    </dgm:pt>
    <dgm:pt modelId="{C4CD767B-760D-4CFE-98E2-33BF6BEF230A}" type="pres">
      <dgm:prSet presAssocID="{00A27D52-DAFC-4679-A3A0-EC340FB50D05}" presName="Name0" presStyleCnt="0">
        <dgm:presLayoutVars>
          <dgm:dir/>
          <dgm:resizeHandles val="exact"/>
        </dgm:presLayoutVars>
      </dgm:prSet>
      <dgm:spPr/>
    </dgm:pt>
    <dgm:pt modelId="{DB4CB4E9-DC35-439D-9CE6-E973381FC289}" type="pres">
      <dgm:prSet presAssocID="{CF1D6678-25B3-4072-B66E-DFECBF2CF658}" presName="node" presStyleLbl="node1" presStyleIdx="0" presStyleCnt="3">
        <dgm:presLayoutVars>
          <dgm:bulletEnabled val="1"/>
        </dgm:presLayoutVars>
      </dgm:prSet>
      <dgm:spPr/>
    </dgm:pt>
    <dgm:pt modelId="{DD787B94-4F1D-44E2-8BC0-1A54FBE81930}" type="pres">
      <dgm:prSet presAssocID="{B73D54B2-8804-46F1-80FB-026CBDE61F88}" presName="sibTrans" presStyleCnt="0"/>
      <dgm:spPr/>
    </dgm:pt>
    <dgm:pt modelId="{084FB28F-9013-46C1-B8D1-15CC19D551BA}" type="pres">
      <dgm:prSet presAssocID="{99A99E50-B411-4AE0-8324-FE084C7EA4AF}" presName="node" presStyleLbl="node1" presStyleIdx="1" presStyleCnt="3">
        <dgm:presLayoutVars>
          <dgm:bulletEnabled val="1"/>
        </dgm:presLayoutVars>
      </dgm:prSet>
      <dgm:spPr/>
    </dgm:pt>
    <dgm:pt modelId="{3EE4626C-9AFE-4980-9128-CD6B7D20FE01}" type="pres">
      <dgm:prSet presAssocID="{9D76D381-2F78-4E7E-9547-46F9C82FA9A9}" presName="sibTrans" presStyleCnt="0"/>
      <dgm:spPr/>
    </dgm:pt>
    <dgm:pt modelId="{8372B7E4-F9D6-4EBA-8E36-8EECD14A4137}" type="pres">
      <dgm:prSet presAssocID="{9E401CFB-AD03-42BB-B1E2-377406483CE3}" presName="node" presStyleLbl="node1" presStyleIdx="2" presStyleCnt="3">
        <dgm:presLayoutVars>
          <dgm:bulletEnabled val="1"/>
        </dgm:presLayoutVars>
      </dgm:prSet>
      <dgm:spPr/>
    </dgm:pt>
  </dgm:ptLst>
  <dgm:cxnLst>
    <dgm:cxn modelId="{FF7FFE01-E186-4120-8A97-8CD68B296CF7}" type="presOf" srcId="{89FB9FEA-BC43-41CA-BDEA-7D707A987EEA}" destId="{084FB28F-9013-46C1-B8D1-15CC19D551BA}" srcOrd="0" destOrd="1" presId="urn:microsoft.com/office/officeart/2005/8/layout/hList6"/>
    <dgm:cxn modelId="{1F2B8031-7871-4A30-A710-1C3D28D3FE9D}" srcId="{00A27D52-DAFC-4679-A3A0-EC340FB50D05}" destId="{99A99E50-B411-4AE0-8324-FE084C7EA4AF}" srcOrd="1" destOrd="0" parTransId="{0A476557-4E7D-48DF-981E-F5F55820A49C}" sibTransId="{9D76D381-2F78-4E7E-9547-46F9C82FA9A9}"/>
    <dgm:cxn modelId="{EB9D6380-DB58-4FA5-A752-9AE4903B459B}" type="presOf" srcId="{00A27D52-DAFC-4679-A3A0-EC340FB50D05}" destId="{C4CD767B-760D-4CFE-98E2-33BF6BEF230A}" srcOrd="0" destOrd="0" presId="urn:microsoft.com/office/officeart/2005/8/layout/hList6"/>
    <dgm:cxn modelId="{FB863D9B-D055-4CCA-B487-83CAFC0A8A1C}" type="presOf" srcId="{99A99E50-B411-4AE0-8324-FE084C7EA4AF}" destId="{084FB28F-9013-46C1-B8D1-15CC19D551BA}" srcOrd="0" destOrd="0" presId="urn:microsoft.com/office/officeart/2005/8/layout/hList6"/>
    <dgm:cxn modelId="{1C7DB3A0-B1F0-4C95-A1A4-1823592B6D6D}" srcId="{00A27D52-DAFC-4679-A3A0-EC340FB50D05}" destId="{9E401CFB-AD03-42BB-B1E2-377406483CE3}" srcOrd="2" destOrd="0" parTransId="{9CAB6BF4-CE20-4DF5-AC63-2B7749EAEF42}" sibTransId="{4F32B78C-65F0-448D-8B5B-33FF1C511B4F}"/>
    <dgm:cxn modelId="{BFD549A3-1AD3-4D48-9E84-F628233EADEE}" srcId="{00A27D52-DAFC-4679-A3A0-EC340FB50D05}" destId="{CF1D6678-25B3-4072-B66E-DFECBF2CF658}" srcOrd="0" destOrd="0" parTransId="{1E952087-235C-495D-BB28-8AC6BA4EF92C}" sibTransId="{B73D54B2-8804-46F1-80FB-026CBDE61F88}"/>
    <dgm:cxn modelId="{885D12AB-1545-4B5B-9202-C8766EFCB082}" srcId="{CF1D6678-25B3-4072-B66E-DFECBF2CF658}" destId="{3456BE6B-A703-46F1-9212-E8DD191ECDC0}" srcOrd="0" destOrd="0" parTransId="{4BA9A536-5461-4295-83AA-1E1A754F2E5D}" sibTransId="{D3457E51-72E2-4A20-9DFC-8FA75FB9DFAA}"/>
    <dgm:cxn modelId="{B74669B6-946C-4C52-A593-73CE4312A870}" type="presOf" srcId="{CF1D6678-25B3-4072-B66E-DFECBF2CF658}" destId="{DB4CB4E9-DC35-439D-9CE6-E973381FC289}" srcOrd="0" destOrd="0" presId="urn:microsoft.com/office/officeart/2005/8/layout/hList6"/>
    <dgm:cxn modelId="{0351E7BB-067A-434C-A938-A05EC79433A0}" srcId="{99A99E50-B411-4AE0-8324-FE084C7EA4AF}" destId="{89FB9FEA-BC43-41CA-BDEA-7D707A987EEA}" srcOrd="0" destOrd="0" parTransId="{14D598FE-EA25-4520-90AC-EC31CE44FE56}" sibTransId="{65A1A142-4583-450C-89A7-3597D8A22354}"/>
    <dgm:cxn modelId="{57C67DCF-BDD4-45A2-AC0D-3D147D04F1A6}" type="presOf" srcId="{9E401CFB-AD03-42BB-B1E2-377406483CE3}" destId="{8372B7E4-F9D6-4EBA-8E36-8EECD14A4137}" srcOrd="0" destOrd="0" presId="urn:microsoft.com/office/officeart/2005/8/layout/hList6"/>
    <dgm:cxn modelId="{CD2513E3-7360-4193-B6CC-E47CC9E23028}" type="presOf" srcId="{3456BE6B-A703-46F1-9212-E8DD191ECDC0}" destId="{DB4CB4E9-DC35-439D-9CE6-E973381FC289}" srcOrd="0" destOrd="1" presId="urn:microsoft.com/office/officeart/2005/8/layout/hList6"/>
    <dgm:cxn modelId="{14E4B12C-EB11-46E5-A481-8995F2DC176F}" type="presParOf" srcId="{C4CD767B-760D-4CFE-98E2-33BF6BEF230A}" destId="{DB4CB4E9-DC35-439D-9CE6-E973381FC289}" srcOrd="0" destOrd="0" presId="urn:microsoft.com/office/officeart/2005/8/layout/hList6"/>
    <dgm:cxn modelId="{E802F7CB-B207-46E6-80F6-C2964FCCD328}" type="presParOf" srcId="{C4CD767B-760D-4CFE-98E2-33BF6BEF230A}" destId="{DD787B94-4F1D-44E2-8BC0-1A54FBE81930}" srcOrd="1" destOrd="0" presId="urn:microsoft.com/office/officeart/2005/8/layout/hList6"/>
    <dgm:cxn modelId="{8931D320-CDA7-4094-B60A-792F2BD72240}" type="presParOf" srcId="{C4CD767B-760D-4CFE-98E2-33BF6BEF230A}" destId="{084FB28F-9013-46C1-B8D1-15CC19D551BA}" srcOrd="2" destOrd="0" presId="urn:microsoft.com/office/officeart/2005/8/layout/hList6"/>
    <dgm:cxn modelId="{C05DCA30-9F5C-42DF-88B8-1D1840EDCC18}" type="presParOf" srcId="{C4CD767B-760D-4CFE-98E2-33BF6BEF230A}" destId="{3EE4626C-9AFE-4980-9128-CD6B7D20FE01}" srcOrd="3" destOrd="0" presId="urn:microsoft.com/office/officeart/2005/8/layout/hList6"/>
    <dgm:cxn modelId="{01DC8CA4-1532-4EB2-B044-995904E76D85}" type="presParOf" srcId="{C4CD767B-760D-4CFE-98E2-33BF6BEF230A}" destId="{8372B7E4-F9D6-4EBA-8E36-8EECD14A413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F0821-458B-46E6-997F-5352C1CC18CF}">
      <dsp:nvSpPr>
        <dsp:cNvPr id="0" name=""/>
        <dsp:cNvSpPr/>
      </dsp:nvSpPr>
      <dsp:spPr>
        <a:xfrm>
          <a:off x="480059" y="0"/>
          <a:ext cx="5440680" cy="175260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D9F2CD-660E-483C-982F-BDDAB2041580}">
      <dsp:nvSpPr>
        <dsp:cNvPr id="0" name=""/>
        <dsp:cNvSpPr/>
      </dsp:nvSpPr>
      <dsp:spPr>
        <a:xfrm>
          <a:off x="6875" y="525779"/>
          <a:ext cx="2060257" cy="701040"/>
        </a:xfrm>
        <a:prstGeom prst="roundRect">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Dr. SANJU. S</a:t>
          </a:r>
          <a:endParaRPr lang="en-IN" sz="1400" kern="1200"/>
        </a:p>
      </dsp:txBody>
      <dsp:txXfrm>
        <a:off x="41097" y="560001"/>
        <a:ext cx="1991813" cy="632596"/>
      </dsp:txXfrm>
    </dsp:sp>
    <dsp:sp modelId="{03F39F9D-51E8-494D-9F9D-D2BF493295F2}">
      <dsp:nvSpPr>
        <dsp:cNvPr id="0" name=""/>
        <dsp:cNvSpPr/>
      </dsp:nvSpPr>
      <dsp:spPr>
        <a:xfrm>
          <a:off x="2170271" y="525779"/>
          <a:ext cx="2060257" cy="701040"/>
        </a:xfrm>
        <a:prstGeom prst="roundRect">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Asst.Professor</a:t>
          </a:r>
          <a:endParaRPr lang="en-IN" sz="1400" kern="1200"/>
        </a:p>
      </dsp:txBody>
      <dsp:txXfrm>
        <a:off x="2204493" y="560001"/>
        <a:ext cx="1991813" cy="632596"/>
      </dsp:txXfrm>
    </dsp:sp>
    <dsp:sp modelId="{F30F0B79-C205-4F35-B7E2-CD81A85964AC}">
      <dsp:nvSpPr>
        <dsp:cNvPr id="0" name=""/>
        <dsp:cNvSpPr/>
      </dsp:nvSpPr>
      <dsp:spPr>
        <a:xfrm>
          <a:off x="4333666" y="525779"/>
          <a:ext cx="2060257" cy="701040"/>
        </a:xfrm>
        <a:prstGeom prst="round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Dept.of Forensic Medicine &amp; Toxicology</a:t>
          </a:r>
          <a:endParaRPr lang="en-IN" sz="1400" kern="1200"/>
        </a:p>
      </dsp:txBody>
      <dsp:txXfrm>
        <a:off x="4367888" y="560001"/>
        <a:ext cx="1991813" cy="6325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F0821-458B-46E6-997F-5352C1CC18CF}">
      <dsp:nvSpPr>
        <dsp:cNvPr id="0" name=""/>
        <dsp:cNvSpPr/>
      </dsp:nvSpPr>
      <dsp:spPr>
        <a:xfrm>
          <a:off x="480059" y="0"/>
          <a:ext cx="5440680" cy="175260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296DB3-795A-4EFB-A9EC-81725F3868BF}">
      <dsp:nvSpPr>
        <dsp:cNvPr id="0" name=""/>
        <dsp:cNvSpPr/>
      </dsp:nvSpPr>
      <dsp:spPr>
        <a:xfrm>
          <a:off x="216902" y="525779"/>
          <a:ext cx="1920240" cy="701040"/>
        </a:xfrm>
        <a:prstGeom prst="roundRect">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IN" sz="2000" kern="1200" dirty="0"/>
            <a:t>COLOURLESS</a:t>
          </a:r>
        </a:p>
      </dsp:txBody>
      <dsp:txXfrm>
        <a:off x="251124" y="560001"/>
        <a:ext cx="1851796" cy="632596"/>
      </dsp:txXfrm>
    </dsp:sp>
    <dsp:sp modelId="{F691962D-297A-4F56-B31A-28BC9D69EEBA}">
      <dsp:nvSpPr>
        <dsp:cNvPr id="0" name=""/>
        <dsp:cNvSpPr/>
      </dsp:nvSpPr>
      <dsp:spPr>
        <a:xfrm>
          <a:off x="2240280" y="525779"/>
          <a:ext cx="1920240" cy="701040"/>
        </a:xfrm>
        <a:prstGeom prst="roundRect">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IN" sz="1800" kern="1200" dirty="0"/>
            <a:t>TRANSPARENT</a:t>
          </a:r>
        </a:p>
      </dsp:txBody>
      <dsp:txXfrm>
        <a:off x="2274502" y="560001"/>
        <a:ext cx="1851796" cy="632596"/>
      </dsp:txXfrm>
    </dsp:sp>
    <dsp:sp modelId="{DCB4C043-A05A-42E7-9E3D-9B7579CB56E3}">
      <dsp:nvSpPr>
        <dsp:cNvPr id="0" name=""/>
        <dsp:cNvSpPr/>
      </dsp:nvSpPr>
      <dsp:spPr>
        <a:xfrm>
          <a:off x="4263657" y="525779"/>
          <a:ext cx="1920240" cy="701040"/>
        </a:xfrm>
        <a:prstGeom prst="round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IN" sz="1800" kern="1200" dirty="0"/>
            <a:t>PRISMATIC  CRYSTALS</a:t>
          </a:r>
        </a:p>
      </dsp:txBody>
      <dsp:txXfrm>
        <a:off x="4297879" y="560001"/>
        <a:ext cx="1851796" cy="6325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F7350-847D-4B3D-9DD2-372EDCFC1CE8}">
      <dsp:nvSpPr>
        <dsp:cNvPr id="0" name=""/>
        <dsp:cNvSpPr/>
      </dsp:nvSpPr>
      <dsp:spPr>
        <a:xfrm>
          <a:off x="2657" y="836126"/>
          <a:ext cx="2591135" cy="662400"/>
        </a:xfrm>
        <a:prstGeom prst="rect">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IN" sz="2800" kern="1200" dirty="0"/>
            <a:t>gingivitis</a:t>
          </a:r>
        </a:p>
      </dsp:txBody>
      <dsp:txXfrm>
        <a:off x="2657" y="836126"/>
        <a:ext cx="2591135" cy="662400"/>
      </dsp:txXfrm>
    </dsp:sp>
    <dsp:sp modelId="{2A2CF729-2158-4052-BCA5-8471004C5CB1}">
      <dsp:nvSpPr>
        <dsp:cNvPr id="0" name=""/>
        <dsp:cNvSpPr/>
      </dsp:nvSpPr>
      <dsp:spPr>
        <a:xfrm>
          <a:off x="2657" y="1498526"/>
          <a:ext cx="2591135" cy="2237346"/>
        </a:xfrm>
        <a:prstGeom prst="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IN" sz="2400" kern="1200" dirty="0"/>
            <a:t>Salivation</a:t>
          </a:r>
        </a:p>
        <a:p>
          <a:pPr marL="228600" lvl="1" indent="-228600" algn="l" defTabSz="1066800">
            <a:lnSpc>
              <a:spcPct val="90000"/>
            </a:lnSpc>
            <a:spcBef>
              <a:spcPct val="0"/>
            </a:spcBef>
            <a:spcAft>
              <a:spcPct val="15000"/>
            </a:spcAft>
            <a:buChar char="•"/>
          </a:pPr>
          <a:r>
            <a:rPr lang="en-IN" sz="2400" kern="1200" dirty="0"/>
            <a:t>Inflammation of gums</a:t>
          </a:r>
        </a:p>
        <a:p>
          <a:pPr marL="228600" lvl="1" indent="-228600" algn="l" defTabSz="1066800">
            <a:lnSpc>
              <a:spcPct val="90000"/>
            </a:lnSpc>
            <a:spcBef>
              <a:spcPct val="0"/>
            </a:spcBef>
            <a:spcAft>
              <a:spcPct val="15000"/>
            </a:spcAft>
            <a:buChar char="•"/>
          </a:pPr>
          <a:r>
            <a:rPr lang="en-IN" sz="2400" kern="1200" dirty="0"/>
            <a:t>Occasionally  blue  line</a:t>
          </a:r>
        </a:p>
      </dsp:txBody>
      <dsp:txXfrm>
        <a:off x="2657" y="1498526"/>
        <a:ext cx="2591135" cy="2237346"/>
      </dsp:txXfrm>
    </dsp:sp>
    <dsp:sp modelId="{854E69E8-B7EF-4E89-A54F-1FD32065B314}">
      <dsp:nvSpPr>
        <dsp:cNvPr id="0" name=""/>
        <dsp:cNvSpPr/>
      </dsp:nvSpPr>
      <dsp:spPr>
        <a:xfrm>
          <a:off x="2956551" y="836126"/>
          <a:ext cx="2591135" cy="662400"/>
        </a:xfrm>
        <a:prstGeom prst="rect">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IN" sz="2800" kern="1200" dirty="0"/>
            <a:t>tremors</a:t>
          </a:r>
        </a:p>
      </dsp:txBody>
      <dsp:txXfrm>
        <a:off x="2956551" y="836126"/>
        <a:ext cx="2591135" cy="662400"/>
      </dsp:txXfrm>
    </dsp:sp>
    <dsp:sp modelId="{13C40B69-82E9-4185-B26A-8BE8B1553686}">
      <dsp:nvSpPr>
        <dsp:cNvPr id="0" name=""/>
        <dsp:cNvSpPr/>
      </dsp:nvSpPr>
      <dsp:spPr>
        <a:xfrm>
          <a:off x="2956551" y="1498526"/>
          <a:ext cx="2591135" cy="2237346"/>
        </a:xfrm>
        <a:prstGeom prst="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IN" sz="2300" kern="1200" dirty="0"/>
            <a:t>Danbury</a:t>
          </a:r>
        </a:p>
        <a:p>
          <a:pPr marL="228600" lvl="1" indent="-228600" algn="l" defTabSz="1022350">
            <a:lnSpc>
              <a:spcPct val="90000"/>
            </a:lnSpc>
            <a:spcBef>
              <a:spcPct val="0"/>
            </a:spcBef>
            <a:spcAft>
              <a:spcPct val="15000"/>
            </a:spcAft>
            <a:buChar char="•"/>
          </a:pPr>
          <a:r>
            <a:rPr lang="en-IN" sz="2300" kern="1200" dirty="0"/>
            <a:t>Hatter’s  shake or  glass  blowers  shake.</a:t>
          </a:r>
        </a:p>
        <a:p>
          <a:pPr marL="228600" lvl="1" indent="-228600" algn="l" defTabSz="1022350">
            <a:lnSpc>
              <a:spcPct val="90000"/>
            </a:lnSpc>
            <a:spcBef>
              <a:spcPct val="0"/>
            </a:spcBef>
            <a:spcAft>
              <a:spcPct val="15000"/>
            </a:spcAft>
            <a:buChar char="•"/>
          </a:pPr>
          <a:r>
            <a:rPr lang="en-IN" sz="2300" kern="1200" dirty="0"/>
            <a:t>Concussio mercurialis</a:t>
          </a:r>
        </a:p>
      </dsp:txBody>
      <dsp:txXfrm>
        <a:off x="2956551" y="1498526"/>
        <a:ext cx="2591135" cy="2237346"/>
      </dsp:txXfrm>
    </dsp:sp>
    <dsp:sp modelId="{6AD37B6A-CA89-4E2F-9DBF-8B05D74F4D7D}">
      <dsp:nvSpPr>
        <dsp:cNvPr id="0" name=""/>
        <dsp:cNvSpPr/>
      </dsp:nvSpPr>
      <dsp:spPr>
        <a:xfrm>
          <a:off x="5910445" y="836126"/>
          <a:ext cx="2591135" cy="662400"/>
        </a:xfrm>
        <a:prstGeom prst="rect">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IN" sz="2300" kern="1200" dirty="0"/>
            <a:t>neuropsychiatric</a:t>
          </a:r>
        </a:p>
      </dsp:txBody>
      <dsp:txXfrm>
        <a:off x="5910445" y="836126"/>
        <a:ext cx="2591135" cy="662400"/>
      </dsp:txXfrm>
    </dsp:sp>
    <dsp:sp modelId="{3D5B0730-1157-4F44-BBC5-72AA60B11327}">
      <dsp:nvSpPr>
        <dsp:cNvPr id="0" name=""/>
        <dsp:cNvSpPr/>
      </dsp:nvSpPr>
      <dsp:spPr>
        <a:xfrm>
          <a:off x="5910445" y="1498526"/>
          <a:ext cx="2591135" cy="2237346"/>
        </a:xfrm>
        <a:prstGeom prst="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IN" sz="2300" kern="1200" dirty="0"/>
            <a:t>Mercurial  erethism</a:t>
          </a:r>
        </a:p>
      </dsp:txBody>
      <dsp:txXfrm>
        <a:off x="5910445" y="1498526"/>
        <a:ext cx="2591135" cy="22373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CB4E9-DC35-439D-9CE6-E973381FC289}">
      <dsp:nvSpPr>
        <dsp:cNvPr id="0" name=""/>
        <dsp:cNvSpPr/>
      </dsp:nvSpPr>
      <dsp:spPr>
        <a:xfrm rot="16200000">
          <a:off x="-935412" y="936450"/>
          <a:ext cx="4572000" cy="2699098"/>
        </a:xfrm>
        <a:prstGeom prst="flowChartManualOperation">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8600" bIns="0" numCol="1" spcCol="1270" anchor="t" anchorCtr="0">
          <a:noAutofit/>
        </a:bodyPr>
        <a:lstStyle/>
        <a:p>
          <a:pPr marL="0" lvl="0" indent="0" algn="l" defTabSz="1600200">
            <a:lnSpc>
              <a:spcPct val="90000"/>
            </a:lnSpc>
            <a:spcBef>
              <a:spcPct val="0"/>
            </a:spcBef>
            <a:spcAft>
              <a:spcPct val="35000"/>
            </a:spcAft>
            <a:buNone/>
          </a:pPr>
          <a:r>
            <a:rPr lang="en-IN" sz="3600" b="1" kern="1200" dirty="0"/>
            <a:t>mercuria</a:t>
          </a:r>
          <a:r>
            <a:rPr lang="en-IN" sz="3600" b="1" kern="1200" dirty="0">
              <a:solidFill>
                <a:srgbClr val="002060"/>
              </a:solidFill>
            </a:rPr>
            <a:t>len</a:t>
          </a:r>
          <a:r>
            <a:rPr lang="en-IN" sz="3600" b="1" kern="1200" dirty="0"/>
            <a:t>tis</a:t>
          </a:r>
        </a:p>
        <a:p>
          <a:pPr marL="285750" lvl="1" indent="-285750" algn="l" defTabSz="1244600">
            <a:lnSpc>
              <a:spcPct val="90000"/>
            </a:lnSpc>
            <a:spcBef>
              <a:spcPct val="0"/>
            </a:spcBef>
            <a:spcAft>
              <a:spcPct val="15000"/>
            </a:spcAft>
            <a:buChar char="•"/>
          </a:pPr>
          <a:r>
            <a:rPr lang="en-IN" sz="2800" b="1" kern="1200" dirty="0"/>
            <a:t>Eye  change</a:t>
          </a:r>
        </a:p>
      </dsp:txBody>
      <dsp:txXfrm rot="5400000">
        <a:off x="1039" y="914399"/>
        <a:ext cx="2699098" cy="2743200"/>
      </dsp:txXfrm>
    </dsp:sp>
    <dsp:sp modelId="{084FB28F-9013-46C1-B8D1-15CC19D551BA}">
      <dsp:nvSpPr>
        <dsp:cNvPr id="0" name=""/>
        <dsp:cNvSpPr/>
      </dsp:nvSpPr>
      <dsp:spPr>
        <a:xfrm rot="16200000">
          <a:off x="1966119" y="936450"/>
          <a:ext cx="4572000" cy="2699098"/>
        </a:xfrm>
        <a:prstGeom prst="flowChartManualOperation">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41300" tIns="0" rIns="240109" bIns="0" numCol="1" spcCol="1270" anchor="t" anchorCtr="0">
          <a:noAutofit/>
        </a:bodyPr>
        <a:lstStyle/>
        <a:p>
          <a:pPr marL="0" lvl="0" indent="0" algn="l" defTabSz="1689100">
            <a:lnSpc>
              <a:spcPct val="90000"/>
            </a:lnSpc>
            <a:spcBef>
              <a:spcPct val="0"/>
            </a:spcBef>
            <a:spcAft>
              <a:spcPct val="35000"/>
            </a:spcAft>
            <a:buNone/>
          </a:pPr>
          <a:r>
            <a:rPr lang="en-IN" sz="3800" kern="1200" dirty="0"/>
            <a:t>Acrodynia or pink disease</a:t>
          </a:r>
        </a:p>
        <a:p>
          <a:pPr marL="285750" lvl="1" indent="-285750" algn="l" defTabSz="1333500">
            <a:lnSpc>
              <a:spcPct val="90000"/>
            </a:lnSpc>
            <a:spcBef>
              <a:spcPct val="0"/>
            </a:spcBef>
            <a:spcAft>
              <a:spcPct val="15000"/>
            </a:spcAft>
            <a:buChar char="•"/>
          </a:pPr>
          <a:r>
            <a:rPr lang="en-IN" sz="3000" kern="1200" dirty="0"/>
            <a:t>Body  rash</a:t>
          </a:r>
        </a:p>
      </dsp:txBody>
      <dsp:txXfrm rot="5400000">
        <a:off x="2902570" y="914399"/>
        <a:ext cx="2699098" cy="2743200"/>
      </dsp:txXfrm>
    </dsp:sp>
    <dsp:sp modelId="{8372B7E4-F9D6-4EBA-8E36-8EECD14A4137}">
      <dsp:nvSpPr>
        <dsp:cNvPr id="0" name=""/>
        <dsp:cNvSpPr/>
      </dsp:nvSpPr>
      <dsp:spPr>
        <a:xfrm rot="16200000">
          <a:off x="4867650" y="936450"/>
          <a:ext cx="4572000" cy="2699098"/>
        </a:xfrm>
        <a:prstGeom prst="flowChartManualOperation">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41300" tIns="0" rIns="240109" bIns="0" numCol="1" spcCol="1270" anchor="ctr" anchorCtr="0">
          <a:noAutofit/>
        </a:bodyPr>
        <a:lstStyle/>
        <a:p>
          <a:pPr marL="0" lvl="0" indent="0" algn="ctr" defTabSz="1689100">
            <a:lnSpc>
              <a:spcPct val="90000"/>
            </a:lnSpc>
            <a:spcBef>
              <a:spcPct val="0"/>
            </a:spcBef>
            <a:spcAft>
              <a:spcPct val="35000"/>
            </a:spcAft>
            <a:buNone/>
          </a:pPr>
          <a:r>
            <a:rPr lang="en-IN" sz="3800" kern="1200" dirty="0"/>
            <a:t>Minimata  disease</a:t>
          </a:r>
        </a:p>
        <a:p>
          <a:pPr marL="0" lvl="0" indent="0" algn="ctr" defTabSz="1689100">
            <a:lnSpc>
              <a:spcPct val="90000"/>
            </a:lnSpc>
            <a:spcBef>
              <a:spcPct val="0"/>
            </a:spcBef>
            <a:spcAft>
              <a:spcPct val="35000"/>
            </a:spcAft>
            <a:buNone/>
          </a:pPr>
          <a:endParaRPr lang="en-IN" sz="3800" kern="1200" dirty="0"/>
        </a:p>
      </dsp:txBody>
      <dsp:txXfrm rot="5400000">
        <a:off x="5804101" y="914399"/>
        <a:ext cx="2699098" cy="27432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F89778-6F81-4CEA-AB0D-35A350C8681D}" type="datetimeFigureOut">
              <a:rPr lang="en-US" smtClean="0"/>
              <a:pPr/>
              <a:t>1/27/2021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3D87F8-04D4-4FC0-815C-EF123A86673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3EBE77CA-CFBE-4C48-8643-3AC942CF5A63}" type="datetimeFigureOut">
              <a:rPr lang="en-US" smtClean="0"/>
              <a:pPr/>
              <a:t>1/27/2021</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2C46FB5-5622-4CC0-9A5A-B78DF49A91CF}"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BE77CA-CFBE-4C48-8643-3AC942CF5A63}" type="datetimeFigureOut">
              <a:rPr lang="en-US" smtClean="0"/>
              <a:pPr/>
              <a:t>1/27/2021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C46FB5-5622-4CC0-9A5A-B78DF49A91C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2C46FB5-5622-4CC0-9A5A-B78DF49A91CF}"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BE77CA-CFBE-4C48-8643-3AC942CF5A63}" type="datetimeFigureOut">
              <a:rPr lang="en-US" smtClean="0"/>
              <a:pPr/>
              <a:t>1/27/2021</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3EBE77CA-CFBE-4C48-8643-3AC942CF5A63}" type="datetimeFigureOut">
              <a:rPr lang="en-US" smtClean="0"/>
              <a:pPr/>
              <a:t>1/27/2021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32C46FB5-5622-4CC0-9A5A-B78DF49A91CF}"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3EBE77CA-CFBE-4C48-8643-3AC942CF5A63}" type="datetimeFigureOut">
              <a:rPr lang="en-US" smtClean="0"/>
              <a:pPr/>
              <a:t>1/27/2021</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2C46FB5-5622-4CC0-9A5A-B78DF49A91CF}"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3EBE77CA-CFBE-4C48-8643-3AC942CF5A63}" type="datetimeFigureOut">
              <a:rPr lang="en-US" smtClean="0"/>
              <a:pPr/>
              <a:t>1/27/2021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C46FB5-5622-4CC0-9A5A-B78DF49A91CF}"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EBE77CA-CFBE-4C48-8643-3AC942CF5A63}" type="datetimeFigureOut">
              <a:rPr lang="en-US" smtClean="0"/>
              <a:pPr/>
              <a:t>1/27/2021</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2C46FB5-5622-4CC0-9A5A-B78DF49A91CF}"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EBE77CA-CFBE-4C48-8643-3AC942CF5A63}" type="datetimeFigureOut">
              <a:rPr lang="en-US" smtClean="0"/>
              <a:pPr/>
              <a:t>1/27/2021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32C46FB5-5622-4CC0-9A5A-B78DF49A91C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EBE77CA-CFBE-4C48-8643-3AC942CF5A63}" type="datetimeFigureOut">
              <a:rPr lang="en-US" smtClean="0"/>
              <a:pPr/>
              <a:t>1/27/2021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2C46FB5-5622-4CC0-9A5A-B78DF49A91C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2C46FB5-5622-4CC0-9A5A-B78DF49A91CF}"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EBE77CA-CFBE-4C48-8643-3AC942CF5A63}" type="datetimeFigureOut">
              <a:rPr lang="en-US" smtClean="0"/>
              <a:pPr/>
              <a:t>1/27/2021</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2C46FB5-5622-4CC0-9A5A-B78DF49A91CF}"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EBE77CA-CFBE-4C48-8643-3AC942CF5A63}" type="datetimeFigureOut">
              <a:rPr lang="en-US" smtClean="0"/>
              <a:pPr/>
              <a:t>1/27/2021</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EBE77CA-CFBE-4C48-8643-3AC942CF5A63}" type="datetimeFigureOut">
              <a:rPr lang="en-US" smtClean="0"/>
              <a:pPr/>
              <a:t>1/27/2021</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2C46FB5-5622-4CC0-9A5A-B78DF49A91CF}"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5400" dirty="0">
                <a:solidFill>
                  <a:schemeClr val="tx2">
                    <a:lumMod val="75000"/>
                  </a:schemeClr>
                </a:solidFill>
              </a:rPr>
              <a:t>OXALIC   ACID</a:t>
            </a:r>
          </a:p>
        </p:txBody>
      </p:sp>
      <p:graphicFrame>
        <p:nvGraphicFramePr>
          <p:cNvPr id="5" name="Diagram 4"/>
          <p:cNvGraphicFramePr/>
          <p:nvPr>
            <p:extLst>
              <p:ext uri="{D42A27DB-BD31-4B8C-83A1-F6EECF244321}">
                <p14:modId xmlns:p14="http://schemas.microsoft.com/office/powerpoint/2010/main" val="271611696"/>
              </p:ext>
            </p:extLst>
          </p:nvPr>
        </p:nvGraphicFramePr>
        <p:xfrm>
          <a:off x="1371600" y="3886200"/>
          <a:ext cx="6400800" cy="175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399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POSTMORTEM APPEARANCE</a:t>
            </a:r>
          </a:p>
        </p:txBody>
      </p:sp>
      <p:sp>
        <p:nvSpPr>
          <p:cNvPr id="3" name="Content Placeholder 2"/>
          <p:cNvSpPr>
            <a:spLocks noGrp="1"/>
          </p:cNvSpPr>
          <p:nvPr>
            <p:ph sz="quarter" idx="1"/>
          </p:nvPr>
        </p:nvSpPr>
        <p:spPr/>
        <p:txBody>
          <a:bodyPr>
            <a:normAutofit/>
          </a:bodyPr>
          <a:lstStyle/>
          <a:p>
            <a:pPr>
              <a:buNone/>
            </a:pPr>
            <a:r>
              <a:rPr lang="en-IN" sz="4000" dirty="0"/>
              <a:t>Corrosion</a:t>
            </a:r>
          </a:p>
          <a:p>
            <a:pPr>
              <a:buNone/>
            </a:pPr>
            <a:r>
              <a:rPr lang="en-IN" sz="4000" dirty="0"/>
              <a:t>Tongue – white &amp; swollen.smell  of  phenol in mouth.</a:t>
            </a:r>
          </a:p>
          <a:p>
            <a:pPr>
              <a:buNone/>
            </a:pPr>
            <a:r>
              <a:rPr lang="en-IN" sz="4000" dirty="0"/>
              <a:t>Oesophagus-white  or  grey.</a:t>
            </a:r>
          </a:p>
          <a:p>
            <a:pPr>
              <a:buNone/>
            </a:pPr>
            <a:r>
              <a:rPr lang="en-IN" sz="4000" dirty="0"/>
              <a:t>Stomach-coagulated ,grey or brown.</a:t>
            </a:r>
          </a:p>
          <a:p>
            <a:pPr>
              <a:buNone/>
            </a:pPr>
            <a:r>
              <a:rPr lang="en-IN" sz="4000" dirty="0"/>
              <a:t>Mucosa  is  leathery.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IN" sz="4000" dirty="0">
                <a:solidFill>
                  <a:srgbClr val="FF0000"/>
                </a:solidFill>
              </a:rPr>
              <a:t>ARSENIC </a:t>
            </a:r>
          </a:p>
        </p:txBody>
      </p:sp>
      <p:sp>
        <p:nvSpPr>
          <p:cNvPr id="2" name="Title 1"/>
          <p:cNvSpPr>
            <a:spLocks noGrp="1"/>
          </p:cNvSpPr>
          <p:nvPr>
            <p:ph type="ctrTitle"/>
          </p:nvPr>
        </p:nvSpPr>
        <p:spPr/>
        <p:txBody>
          <a:bodyPr/>
          <a:lstStyle/>
          <a:p>
            <a:r>
              <a:rPr lang="en-IN" dirty="0"/>
              <a:t>Metallic  poisons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chemeClr val="tx1"/>
                </a:solidFill>
              </a:rPr>
              <a:t>action</a:t>
            </a:r>
          </a:p>
        </p:txBody>
      </p:sp>
      <p:sp>
        <p:nvSpPr>
          <p:cNvPr id="3" name="Content Placeholder 2"/>
          <p:cNvSpPr>
            <a:spLocks noGrp="1"/>
          </p:cNvSpPr>
          <p:nvPr>
            <p:ph sz="quarter" idx="1"/>
          </p:nvPr>
        </p:nvSpPr>
        <p:spPr/>
        <p:txBody>
          <a:bodyPr>
            <a:normAutofit/>
          </a:bodyPr>
          <a:lstStyle/>
          <a:p>
            <a:r>
              <a:rPr lang="en-IN" sz="4000" dirty="0"/>
              <a:t>Combines with  sulphydryl  group  of  mitochondrial enzymes,specially pyruvate oxidase &amp; phosphatases.</a:t>
            </a:r>
          </a:p>
          <a:p>
            <a:r>
              <a:rPr lang="en-IN" sz="4000" dirty="0"/>
              <a:t>The  target  is  vascular  endothelium leading  to   increased permeability  and  haemorrhage in  the  intestinal  canal</a:t>
            </a:r>
            <a:r>
              <a:rPr lang="en-IN" sz="3500"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400" b="1" dirty="0"/>
              <a:t>Signs  and  symptoms</a:t>
            </a:r>
          </a:p>
        </p:txBody>
      </p:sp>
      <p:sp>
        <p:nvSpPr>
          <p:cNvPr id="3" name="Content Placeholder 2"/>
          <p:cNvSpPr>
            <a:spLocks noGrp="1"/>
          </p:cNvSpPr>
          <p:nvPr>
            <p:ph sz="quarter" idx="1"/>
          </p:nvPr>
        </p:nvSpPr>
        <p:spPr/>
        <p:txBody>
          <a:bodyPr>
            <a:normAutofit fontScale="92500"/>
          </a:bodyPr>
          <a:lstStyle/>
          <a:p>
            <a:r>
              <a:rPr lang="en-IN" sz="4000" dirty="0"/>
              <a:t>FULMINANT  TYPE – causes  death  in  one  to  three  hours.</a:t>
            </a:r>
          </a:p>
          <a:p>
            <a:r>
              <a:rPr lang="en-IN" sz="4000" dirty="0"/>
              <a:t>GIT  type – resembles  cholera.Throat  pain, vomiting and  purging. Stools  dark  and  foul. Later  colourless.</a:t>
            </a:r>
          </a:p>
          <a:p>
            <a:r>
              <a:rPr lang="en-IN" sz="4000" dirty="0"/>
              <a:t>Hepatic ,Renal ,CVS, CNS,RS,BLACK  FOOT and  skin  affection</a:t>
            </a:r>
            <a:r>
              <a:rPr lang="en-IN"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a:t>Post mortem  appearance</a:t>
            </a:r>
          </a:p>
        </p:txBody>
      </p:sp>
      <p:sp>
        <p:nvSpPr>
          <p:cNvPr id="3" name="Content Placeholder 2"/>
          <p:cNvSpPr>
            <a:spLocks noGrp="1"/>
          </p:cNvSpPr>
          <p:nvPr>
            <p:ph sz="quarter" idx="1"/>
          </p:nvPr>
        </p:nvSpPr>
        <p:spPr/>
        <p:txBody>
          <a:bodyPr>
            <a:noAutofit/>
          </a:bodyPr>
          <a:lstStyle/>
          <a:p>
            <a:r>
              <a:rPr lang="en-IN" sz="4000" dirty="0"/>
              <a:t>Stomach – </a:t>
            </a:r>
            <a:r>
              <a:rPr lang="en-IN" sz="4000" dirty="0">
                <a:solidFill>
                  <a:srgbClr val="FF0000"/>
                </a:solidFill>
              </a:rPr>
              <a:t>red velvet</a:t>
            </a:r>
            <a:r>
              <a:rPr lang="en-IN" sz="4000" dirty="0"/>
              <a:t>.</a:t>
            </a:r>
          </a:p>
          <a:p>
            <a:r>
              <a:rPr lang="en-IN" sz="4000" dirty="0"/>
              <a:t>Intestine </a:t>
            </a:r>
            <a:r>
              <a:rPr lang="en-IN" sz="4000" dirty="0">
                <a:solidFill>
                  <a:srgbClr val="CC3399"/>
                </a:solidFill>
              </a:rPr>
              <a:t>– pale violet</a:t>
            </a:r>
          </a:p>
          <a:p>
            <a:r>
              <a:rPr lang="en-IN" sz="4000" dirty="0"/>
              <a:t>If  putrefaction occurs - </a:t>
            </a:r>
            <a:r>
              <a:rPr lang="en-IN" sz="4000" dirty="0">
                <a:solidFill>
                  <a:srgbClr val="FFFF00"/>
                </a:solidFill>
              </a:rPr>
              <a:t>yellow  streaks</a:t>
            </a:r>
            <a:r>
              <a:rPr lang="en-IN" sz="4000" dirty="0"/>
              <a:t>.  </a:t>
            </a:r>
          </a:p>
          <a:p>
            <a:r>
              <a:rPr lang="en-IN" sz="4000" dirty="0">
                <a:solidFill>
                  <a:srgbClr val="FF0000"/>
                </a:solidFill>
              </a:rPr>
              <a:t>SUBENDOCARDIAL  PETECHIAL HAEMORRHAGE  OF  THE  VENTRICLE  IS  TYPICAL  .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5400" dirty="0"/>
              <a:t>CHRONIC  POISONING</a:t>
            </a:r>
          </a:p>
        </p:txBody>
      </p:sp>
      <p:sp>
        <p:nvSpPr>
          <p:cNvPr id="3" name="Content Placeholder 2"/>
          <p:cNvSpPr>
            <a:spLocks noGrp="1"/>
          </p:cNvSpPr>
          <p:nvPr>
            <p:ph sz="quarter" idx="1"/>
          </p:nvPr>
        </p:nvSpPr>
        <p:spPr/>
        <p:txBody>
          <a:bodyPr>
            <a:normAutofit fontScale="92500" lnSpcReduction="10000"/>
          </a:bodyPr>
          <a:lstStyle/>
          <a:p>
            <a:r>
              <a:rPr lang="en-IN" sz="3600" dirty="0"/>
              <a:t>GIT,SKIN ,CNS,CVS ,RENALS, HEPATICS, HEMATOLOGIC,RS  &amp;  GENERAL.</a:t>
            </a:r>
          </a:p>
          <a:p>
            <a:r>
              <a:rPr lang="en-IN" sz="5400" b="1" dirty="0"/>
              <a:t>SKIN &amp; APPENDAGES- RAIN DROP  PIGMENTATION &amp;  ALDRICH MEES LINE</a:t>
            </a:r>
            <a:r>
              <a:rPr lang="en-IN"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5400" b="1" dirty="0"/>
              <a:t>ARSENOPHAGIST</a:t>
            </a:r>
          </a:p>
        </p:txBody>
      </p:sp>
      <p:sp>
        <p:nvSpPr>
          <p:cNvPr id="3" name="Content Placeholder 2"/>
          <p:cNvSpPr>
            <a:spLocks noGrp="1"/>
          </p:cNvSpPr>
          <p:nvPr>
            <p:ph sz="quarter" idx="1"/>
          </p:nvPr>
        </p:nvSpPr>
        <p:spPr/>
        <p:txBody>
          <a:bodyPr>
            <a:normAutofit/>
          </a:bodyPr>
          <a:lstStyle/>
          <a:p>
            <a:r>
              <a:rPr lang="en-IN" sz="4800" dirty="0"/>
              <a:t>SOME  PEOPLE TAKE   ARSENIC  DAILY  AS  A  TONIC  AND  THEY  ACQUIRE  TOLERANCE  UP TO  0.3  GRAM  OR  MORE  IN   ONE  DOSE.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5400" dirty="0">
                <a:solidFill>
                  <a:srgbClr val="C00000"/>
                </a:solidFill>
              </a:rPr>
              <a:t>HIGHLIGHTS</a:t>
            </a:r>
          </a:p>
        </p:txBody>
      </p:sp>
      <p:sp>
        <p:nvSpPr>
          <p:cNvPr id="3" name="Content Placeholder 2"/>
          <p:cNvSpPr>
            <a:spLocks noGrp="1"/>
          </p:cNvSpPr>
          <p:nvPr>
            <p:ph sz="quarter" idx="1"/>
          </p:nvPr>
        </p:nvSpPr>
        <p:spPr/>
        <p:txBody>
          <a:bodyPr>
            <a:normAutofit fontScale="92500" lnSpcReduction="10000"/>
          </a:bodyPr>
          <a:lstStyle/>
          <a:p>
            <a:pPr>
              <a:buNone/>
            </a:pPr>
            <a:r>
              <a:rPr lang="en-IN" dirty="0"/>
              <a:t>A - ALDRICH MEES LINE</a:t>
            </a:r>
          </a:p>
          <a:p>
            <a:pPr>
              <a:buNone/>
            </a:pPr>
            <a:r>
              <a:rPr lang="en-IN" dirty="0"/>
              <a:t>R - RAIN  DROP  PIGMENTATION ,RICE WATER  STOOL,RED VELVET.</a:t>
            </a:r>
          </a:p>
          <a:p>
            <a:pPr>
              <a:buNone/>
            </a:pPr>
            <a:r>
              <a:rPr lang="en-IN" dirty="0"/>
              <a:t>S – SKIN  ERUPTIONS , STOCKING  GLOVE DISTRIBUTION.</a:t>
            </a:r>
          </a:p>
          <a:p>
            <a:pPr>
              <a:buNone/>
            </a:pPr>
            <a:r>
              <a:rPr lang="en-IN" dirty="0"/>
              <a:t>E- ENCEPHALOPATHY</a:t>
            </a:r>
          </a:p>
          <a:p>
            <a:pPr>
              <a:buNone/>
            </a:pPr>
            <a:r>
              <a:rPr lang="en-IN" dirty="0"/>
              <a:t>N –NEPHRITIS ,NEURITIS.</a:t>
            </a:r>
          </a:p>
          <a:p>
            <a:pPr>
              <a:buNone/>
            </a:pPr>
            <a:r>
              <a:rPr lang="en-IN" dirty="0"/>
              <a:t>I – INTESTINAL  AFFECTION.</a:t>
            </a:r>
          </a:p>
          <a:p>
            <a:pPr>
              <a:buNone/>
            </a:pPr>
            <a:r>
              <a:rPr lang="en-IN" dirty="0"/>
              <a:t>C –PRONOUNCE  IT AS CERO POINT  ONE TO  CERO  POINT  TWO  GRAM  ARSENIC  TRIOXIDE, THE FATAL  DOSE.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 calcmode="lin" valueType="num">
                                      <p:cBhvr additive="base">
                                        <p:cTn id="4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 end="1"/>
                                            </p:txEl>
                                          </p:spTgt>
                                        </p:tgtEl>
                                        <p:attrNameLst>
                                          <p:attrName>style.visibility</p:attrName>
                                        </p:attrNameLst>
                                      </p:cBhvr>
                                      <p:to>
                                        <p:strVal val="visible"/>
                                      </p:to>
                                    </p:set>
                                    <p:anim calcmode="lin" valueType="num">
                                      <p:cBhvr additive="base">
                                        <p:cTn id="5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 calcmode="lin" valueType="num">
                                      <p:cBhvr additive="base">
                                        <p:cTn id="5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 calcmode="lin" valueType="num">
                                      <p:cBhvr additive="base">
                                        <p:cTn id="6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4" end="4"/>
                                            </p:txEl>
                                          </p:spTgt>
                                        </p:tgtEl>
                                        <p:attrNameLst>
                                          <p:attrName>style.visibility</p:attrName>
                                        </p:attrNameLst>
                                      </p:cBhvr>
                                      <p:to>
                                        <p:strVal val="visible"/>
                                      </p:to>
                                    </p:set>
                                    <p:anim calcmode="lin" valueType="num">
                                      <p:cBhvr additive="base">
                                        <p:cTn id="6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
                                            <p:txEl>
                                              <p:pRg st="5" end="5"/>
                                            </p:txEl>
                                          </p:spTgt>
                                        </p:tgtEl>
                                        <p:attrNameLst>
                                          <p:attrName>style.visibility</p:attrName>
                                        </p:attrNameLst>
                                      </p:cBhvr>
                                      <p:to>
                                        <p:strVal val="visible"/>
                                      </p:to>
                                    </p:set>
                                    <p:anim calcmode="lin" valueType="num">
                                      <p:cBhvr additive="base">
                                        <p:cTn id="6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 calcmode="lin" valueType="num">
                                      <p:cBhvr additive="base">
                                        <p:cTn id="7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400" cap="all" dirty="0"/>
              <a:t>Quick  silver,PARA</a:t>
            </a:r>
          </a:p>
        </p:txBody>
      </p:sp>
      <p:sp>
        <p:nvSpPr>
          <p:cNvPr id="3" name="Content Placeholder 2"/>
          <p:cNvSpPr>
            <a:spLocks noGrp="1"/>
          </p:cNvSpPr>
          <p:nvPr>
            <p:ph sz="quarter" idx="1"/>
          </p:nvPr>
        </p:nvSpPr>
        <p:spPr/>
        <p:txBody>
          <a:bodyPr/>
          <a:lstStyle/>
          <a:p>
            <a:r>
              <a:rPr lang="en-IN" dirty="0"/>
              <a:t>TWO  COMPOUNDS</a:t>
            </a:r>
          </a:p>
          <a:p>
            <a:pPr>
              <a:buNone/>
            </a:pPr>
            <a:r>
              <a:rPr lang="en-IN" dirty="0"/>
              <a:t>                MERCURIC      -   MORE  POISONOUS</a:t>
            </a:r>
          </a:p>
          <a:p>
            <a:pPr>
              <a:buNone/>
            </a:pPr>
            <a:r>
              <a:rPr lang="en-IN" dirty="0"/>
              <a:t>                MERCURIOUS – LESS  ACTIVE</a:t>
            </a:r>
          </a:p>
          <a:p>
            <a:pPr>
              <a:buNone/>
            </a:pPr>
            <a:r>
              <a:rPr lang="en-IN" sz="3200" b="1" i="1" dirty="0">
                <a:solidFill>
                  <a:srgbClr val="FF0000"/>
                </a:solidFill>
              </a:rPr>
              <a:t>  Metallic  mercury  is  not  poisonous, if  swallowed ,as  it  is  not  absorbed. if  mercury  is  breathed  or  swallowed  as  vapour or  if  applied  to  skin or  mucous  membrane  in  finely  state  it  is  absorbed</a:t>
            </a:r>
            <a:r>
              <a:rPr lang="en-IN"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5400" dirty="0">
                <a:solidFill>
                  <a:srgbClr val="230807"/>
                </a:solidFill>
              </a:rPr>
              <a:t>ACTION</a:t>
            </a:r>
          </a:p>
        </p:txBody>
      </p:sp>
      <p:sp>
        <p:nvSpPr>
          <p:cNvPr id="3" name="Content Placeholder 2"/>
          <p:cNvSpPr>
            <a:spLocks noGrp="1"/>
          </p:cNvSpPr>
          <p:nvPr>
            <p:ph sz="quarter" idx="1"/>
          </p:nvPr>
        </p:nvSpPr>
        <p:spPr/>
        <p:txBody>
          <a:bodyPr>
            <a:noAutofit/>
          </a:bodyPr>
          <a:lstStyle/>
          <a:p>
            <a:pPr>
              <a:buFont typeface="Wingdings" pitchFamily="2" charset="2"/>
              <a:buChar char="Ø"/>
            </a:pPr>
            <a:r>
              <a:rPr lang="en-IN" sz="3600" dirty="0"/>
              <a:t>Binds  with  sulphydryl  groups  of  enzymes  and  cellular  proteins  , nucleic  acid  and  mitotic  apparatus  interfering  with  enzyme   and  cellular  transport   functions.</a:t>
            </a:r>
          </a:p>
          <a:p>
            <a:pPr>
              <a:buFont typeface="Wingdings" pitchFamily="2" charset="2"/>
              <a:buChar char="Ø"/>
            </a:pPr>
            <a:r>
              <a:rPr lang="en-IN" sz="3600" dirty="0"/>
              <a:t>  In  blood  it  is  converted  to mercuric  ions leading  to  tubular  damage.</a:t>
            </a:r>
          </a:p>
          <a:p>
            <a:pPr>
              <a:buFont typeface="Wingdings" pitchFamily="2" charset="2"/>
              <a:buChar char="Ø"/>
            </a:pPr>
            <a:r>
              <a:rPr lang="en-IN" sz="3600" dirty="0"/>
              <a:t>Acts  on  CNS.</a:t>
            </a:r>
          </a:p>
          <a:p>
            <a:pPr>
              <a:buFont typeface="Wingdings" pitchFamily="2" charset="2"/>
              <a:buChar char="Ø"/>
            </a:pPr>
            <a:endParaRPr lang="en-IN"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5400" dirty="0">
                <a:solidFill>
                  <a:schemeClr val="tx2">
                    <a:lumMod val="75000"/>
                  </a:schemeClr>
                </a:solidFill>
              </a:rPr>
              <a:t>OXALIC   ACID</a:t>
            </a:r>
          </a:p>
        </p:txBody>
      </p:sp>
      <p:graphicFrame>
        <p:nvGraphicFramePr>
          <p:cNvPr id="5" name="Diagram 4"/>
          <p:cNvGraphicFramePr/>
          <p:nvPr/>
        </p:nvGraphicFramePr>
        <p:xfrm>
          <a:off x="1371600" y="3886200"/>
          <a:ext cx="6400800" cy="175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a:solidFill>
                  <a:srgbClr val="C00000"/>
                </a:solidFill>
              </a:rPr>
              <a:t>POISONOUS  COMPOUNDS</a:t>
            </a:r>
          </a:p>
        </p:txBody>
      </p:sp>
      <p:sp>
        <p:nvSpPr>
          <p:cNvPr id="3" name="Content Placeholder 2"/>
          <p:cNvSpPr>
            <a:spLocks noGrp="1"/>
          </p:cNvSpPr>
          <p:nvPr>
            <p:ph sz="quarter" idx="1"/>
          </p:nvPr>
        </p:nvSpPr>
        <p:spPr/>
        <p:txBody>
          <a:bodyPr/>
          <a:lstStyle/>
          <a:p>
            <a:pPr marL="514350" indent="-514350">
              <a:buFont typeface="+mj-lt"/>
              <a:buAutoNum type="arabicPeriod"/>
            </a:pPr>
            <a:r>
              <a:rPr lang="en-IN" dirty="0"/>
              <a:t>COLOURLESS  OR  WHITE –</a:t>
            </a:r>
            <a:r>
              <a:rPr lang="en-IN" dirty="0">
                <a:solidFill>
                  <a:schemeClr val="accent3">
                    <a:lumMod val="20000"/>
                    <a:lumOff val="80000"/>
                  </a:schemeClr>
                </a:solidFill>
              </a:rPr>
              <a:t>MERCURIC  CHLORIDE ,CYANIDE  &amp;  SULPHATE.</a:t>
            </a:r>
          </a:p>
          <a:p>
            <a:pPr marL="514350" indent="-514350">
              <a:buFont typeface="+mj-lt"/>
              <a:buAutoNum type="arabicPeriod"/>
            </a:pPr>
            <a:r>
              <a:rPr lang="en-IN" dirty="0"/>
              <a:t>RED </a:t>
            </a:r>
            <a:r>
              <a:rPr lang="en-IN" dirty="0">
                <a:solidFill>
                  <a:srgbClr val="C00000"/>
                </a:solidFill>
              </a:rPr>
              <a:t>- MERCURIC  OXIDE ,IODIDE ,SULPHIDE   </a:t>
            </a:r>
          </a:p>
          <a:p>
            <a:pPr marL="514350" indent="-514350">
              <a:buNone/>
            </a:pPr>
            <a:r>
              <a:rPr lang="en-IN" dirty="0">
                <a:solidFill>
                  <a:srgbClr val="C00000"/>
                </a:solidFill>
              </a:rPr>
              <a:t>      </a:t>
            </a:r>
          </a:p>
          <a:p>
            <a:pPr marL="514350" indent="-514350">
              <a:buNone/>
            </a:pPr>
            <a:r>
              <a:rPr lang="en-IN" b="1" i="1" dirty="0">
                <a:solidFill>
                  <a:srgbClr val="C00000"/>
                </a:solidFill>
              </a:rPr>
              <a:t>      ACUTE  EXPOSURE  PRODUCE BRONCHITIS  AND  DYSPNOEA  PROGRESSING TO  PULMONARY  OEDEMA  &amp;  FIBROSIS.IN  CHILDREN  CONDITION  SIMILAR TO  KAWASAKI  DISEASE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solidFill>
                  <a:srgbClr val="002060"/>
                </a:solidFill>
              </a:rPr>
              <a:t>ACUTE   SYMPTOMS  continued</a:t>
            </a:r>
          </a:p>
        </p:txBody>
      </p:sp>
      <p:sp>
        <p:nvSpPr>
          <p:cNvPr id="3" name="Content Placeholder 2"/>
          <p:cNvSpPr>
            <a:spLocks noGrp="1"/>
          </p:cNvSpPr>
          <p:nvPr>
            <p:ph sz="quarter" idx="1"/>
          </p:nvPr>
        </p:nvSpPr>
        <p:spPr/>
        <p:txBody>
          <a:bodyPr>
            <a:normAutofit/>
          </a:bodyPr>
          <a:lstStyle/>
          <a:p>
            <a:pPr marL="571500" indent="-571500">
              <a:buFont typeface="+mj-lt"/>
              <a:buAutoNum type="romanLcPeriod"/>
            </a:pPr>
            <a:r>
              <a:rPr lang="en-IN" sz="4000" dirty="0"/>
              <a:t>First  phase – symptoms  when  poison  is  swallowed . Blood  stained.</a:t>
            </a:r>
          </a:p>
          <a:p>
            <a:pPr marL="571500" indent="-571500">
              <a:buFont typeface="+mj-lt"/>
              <a:buAutoNum type="romanLcPeriod"/>
            </a:pPr>
            <a:r>
              <a:rPr lang="en-IN" sz="4000" dirty="0"/>
              <a:t>Second  phase – glossitis  &amp;  gingivitis. Loosening  of  teeth  necrosis  of  jaw.necrosis  of  renal  tubules. membranous  colitis.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400" b="1" u="sng" dirty="0">
                <a:solidFill>
                  <a:srgbClr val="002060"/>
                </a:solidFill>
                <a:effectLst>
                  <a:outerShdw blurRad="38100" dist="38100" dir="2700000" algn="tl">
                    <a:srgbClr val="000000">
                      <a:alpha val="43137"/>
                    </a:srgbClr>
                  </a:outerShdw>
                </a:effectLst>
              </a:rPr>
              <a:t>HYDRARGYRISM</a:t>
            </a:r>
          </a:p>
        </p:txBody>
      </p:sp>
      <p:graphicFrame>
        <p:nvGraphicFramePr>
          <p:cNvPr id="4" name="Content Placeholder 3"/>
          <p:cNvGraphicFramePr>
            <a:graphicFrameLocks noGrp="1"/>
          </p:cNvGraphicFramePr>
          <p:nvPr>
            <p:ph sz="quarter" idx="1"/>
          </p:nvPr>
        </p:nvGraphicFramePr>
        <p:xfrm>
          <a:off x="301625" y="1571644"/>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6000" b="1" dirty="0">
                <a:solidFill>
                  <a:srgbClr val="C00000"/>
                </a:solidFill>
              </a:rPr>
              <a:t>M A M</a:t>
            </a:r>
          </a:p>
        </p:txBody>
      </p:sp>
      <p:graphicFrame>
        <p:nvGraphicFramePr>
          <p:cNvPr id="8" name="Content Placeholder 7"/>
          <p:cNvGraphicFramePr>
            <a:graphicFrameLocks noGrp="1"/>
          </p:cNvGraphicFramePr>
          <p:nvPr>
            <p:ph sz="quarter" idx="1"/>
          </p:nvPr>
        </p:nvGraphicFramePr>
        <p:xfrm>
          <a:off x="301625" y="1500174"/>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6000" dirty="0">
                <a:solidFill>
                  <a:srgbClr val="C00000"/>
                </a:solidFill>
              </a:rPr>
              <a:t>LEAD</a:t>
            </a:r>
          </a:p>
        </p:txBody>
      </p:sp>
      <p:sp>
        <p:nvSpPr>
          <p:cNvPr id="3" name="Content Placeholder 2"/>
          <p:cNvSpPr>
            <a:spLocks noGrp="1"/>
          </p:cNvSpPr>
          <p:nvPr>
            <p:ph sz="quarter" idx="1"/>
          </p:nvPr>
        </p:nvSpPr>
        <p:spPr/>
        <p:txBody>
          <a:bodyPr>
            <a:normAutofit/>
          </a:bodyPr>
          <a:lstStyle/>
          <a:p>
            <a:r>
              <a:rPr lang="en-IN" sz="3200" dirty="0"/>
              <a:t>White – lead  acetate  &amp;  carbonate.</a:t>
            </a:r>
          </a:p>
          <a:p>
            <a:r>
              <a:rPr lang="en-IN" sz="3200" dirty="0"/>
              <a:t>Yellow – lead  chromate.</a:t>
            </a:r>
          </a:p>
          <a:p>
            <a:r>
              <a:rPr lang="en-IN" sz="3200" dirty="0"/>
              <a:t>Red -  lead  monoxide  &amp;  tetroxide.</a:t>
            </a:r>
          </a:p>
          <a:p>
            <a:r>
              <a:rPr lang="en-IN" sz="3200" dirty="0"/>
              <a:t>Lead  sulphate  - black.</a:t>
            </a:r>
          </a:p>
          <a:p>
            <a:pPr>
              <a:buNone/>
            </a:pPr>
            <a:r>
              <a:rPr lang="en-IN" sz="3200" dirty="0">
                <a:solidFill>
                  <a:srgbClr val="C00000"/>
                </a:solidFill>
              </a:rPr>
              <a:t>  ACTION </a:t>
            </a:r>
            <a:r>
              <a:rPr lang="en-IN" sz="3200" dirty="0"/>
              <a:t>– INTERACTS  WITH  SUPHYDRYL  GROUPS  &amp;  INTERFERES WITH  ACTION  OF  ENZYMES  NECESSARY  FOR  HAEME  SYNTHESIS.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solidFill>
                  <a:srgbClr val="002060"/>
                </a:solidFill>
              </a:rPr>
              <a:t>PLUMBISM (SATURNISM)</a:t>
            </a:r>
          </a:p>
        </p:txBody>
      </p:sp>
      <p:sp>
        <p:nvSpPr>
          <p:cNvPr id="3" name="Content Placeholder 2"/>
          <p:cNvSpPr>
            <a:spLocks noGrp="1"/>
          </p:cNvSpPr>
          <p:nvPr>
            <p:ph sz="quarter" idx="1"/>
          </p:nvPr>
        </p:nvSpPr>
        <p:spPr/>
        <p:txBody>
          <a:bodyPr>
            <a:normAutofit fontScale="92500" lnSpcReduction="10000"/>
          </a:bodyPr>
          <a:lstStyle/>
          <a:p>
            <a:r>
              <a:rPr lang="en-IN" dirty="0"/>
              <a:t>C – COLIC &amp; CONSTIPATION/COLICA PICTORUM.</a:t>
            </a:r>
          </a:p>
          <a:p>
            <a:r>
              <a:rPr lang="en-IN" dirty="0"/>
              <a:t>H  - HYPERTENSION.</a:t>
            </a:r>
          </a:p>
          <a:p>
            <a:r>
              <a:rPr lang="en-IN" dirty="0"/>
              <a:t>R  -  REPRODUCTIVE  SYSTEM.</a:t>
            </a:r>
          </a:p>
          <a:p>
            <a:r>
              <a:rPr lang="en-IN" dirty="0"/>
              <a:t>O  - OPHTHALMOLOGY.</a:t>
            </a:r>
          </a:p>
          <a:p>
            <a:r>
              <a:rPr lang="en-IN" dirty="0"/>
              <a:t>N –NEPHRITIS.</a:t>
            </a:r>
          </a:p>
          <a:p>
            <a:r>
              <a:rPr lang="en-IN" dirty="0"/>
              <a:t>L – LEAD  LINE</a:t>
            </a:r>
          </a:p>
          <a:p>
            <a:r>
              <a:rPr lang="en-IN" dirty="0"/>
              <a:t>E -  ENCEPHALOPATHY</a:t>
            </a:r>
          </a:p>
          <a:p>
            <a:r>
              <a:rPr lang="en-IN" dirty="0"/>
              <a:t>A  - ANEAMIA</a:t>
            </a:r>
          </a:p>
          <a:p>
            <a:r>
              <a:rPr lang="en-IN" dirty="0"/>
              <a:t>D – DEGENERATION,DROPS/DEVONSHIRE  COLIC.</a:t>
            </a:r>
          </a:p>
          <a:p>
            <a:r>
              <a:rPr lang="en-IN" dirty="0"/>
              <a:t>P  - PALSY  &amp;  FACIAL  PALLOR/PAINTER’S COLIC.</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800" b="1" dirty="0">
                <a:solidFill>
                  <a:srgbClr val="002060"/>
                </a:solidFill>
              </a:rPr>
              <a:t>A B C D E F G H I</a:t>
            </a:r>
          </a:p>
        </p:txBody>
      </p:sp>
      <p:sp>
        <p:nvSpPr>
          <p:cNvPr id="3" name="Content Placeholder 2"/>
          <p:cNvSpPr>
            <a:spLocks noGrp="1"/>
          </p:cNvSpPr>
          <p:nvPr>
            <p:ph sz="quarter" idx="1"/>
          </p:nvPr>
        </p:nvSpPr>
        <p:spPr/>
        <p:txBody>
          <a:bodyPr>
            <a:normAutofit fontScale="85000" lnSpcReduction="10000"/>
          </a:bodyPr>
          <a:lstStyle/>
          <a:p>
            <a:r>
              <a:rPr lang="en-IN" sz="3200" dirty="0"/>
              <a:t>A – Anaemia /Anorexia /Amenorrhea /Abortion.</a:t>
            </a:r>
          </a:p>
          <a:p>
            <a:r>
              <a:rPr lang="en-IN" sz="3200" dirty="0"/>
              <a:t>B – Burtonian line /basophilic  stippling.</a:t>
            </a:r>
          </a:p>
          <a:p>
            <a:r>
              <a:rPr lang="en-IN" sz="3200" dirty="0"/>
              <a:t>C – constipation /colic /coproporphyrin in urine.</a:t>
            </a:r>
          </a:p>
          <a:p>
            <a:r>
              <a:rPr lang="en-IN" sz="3200" dirty="0"/>
              <a:t>D – drops  due  to  degeneration.</a:t>
            </a:r>
          </a:p>
          <a:p>
            <a:r>
              <a:rPr lang="en-IN" sz="3200" dirty="0"/>
              <a:t>E – encephalopathy/emaciation.</a:t>
            </a:r>
          </a:p>
          <a:p>
            <a:r>
              <a:rPr lang="en-IN" sz="3200" dirty="0"/>
              <a:t>F – foul breath/failure  kidney.</a:t>
            </a:r>
          </a:p>
          <a:p>
            <a:r>
              <a:rPr lang="en-IN" sz="3200" dirty="0"/>
              <a:t>G – gonadal  dysfunction.</a:t>
            </a:r>
          </a:p>
          <a:p>
            <a:r>
              <a:rPr lang="en-IN" sz="3200" dirty="0"/>
              <a:t>H – hypertension /hallucination /hyperaesthesia.</a:t>
            </a:r>
          </a:p>
          <a:p>
            <a:r>
              <a:rPr lang="en-IN" sz="3200" dirty="0"/>
              <a:t>I – impotence /infertility /insomnia /irritability</a:t>
            </a:r>
            <a:r>
              <a:rPr lang="en-IN"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800" b="1" dirty="0">
                <a:solidFill>
                  <a:srgbClr val="C00000"/>
                </a:solidFill>
              </a:rPr>
              <a:t>DIAGNOSIS</a:t>
            </a:r>
          </a:p>
        </p:txBody>
      </p:sp>
      <p:sp>
        <p:nvSpPr>
          <p:cNvPr id="3" name="Content Placeholder 2"/>
          <p:cNvSpPr>
            <a:spLocks noGrp="1"/>
          </p:cNvSpPr>
          <p:nvPr>
            <p:ph sz="quarter" idx="1"/>
          </p:nvPr>
        </p:nvSpPr>
        <p:spPr/>
        <p:txBody>
          <a:bodyPr>
            <a:noAutofit/>
          </a:bodyPr>
          <a:lstStyle/>
          <a:p>
            <a:pPr>
              <a:buFont typeface="Wingdings" pitchFamily="2" charset="2"/>
              <a:buChar char="v"/>
            </a:pPr>
            <a:r>
              <a:rPr lang="en-IN" sz="2000" i="1" dirty="0"/>
              <a:t>HISTORY</a:t>
            </a:r>
          </a:p>
          <a:p>
            <a:pPr>
              <a:buFont typeface="Wingdings" pitchFamily="2" charset="2"/>
              <a:buChar char="v"/>
            </a:pPr>
            <a:r>
              <a:rPr lang="en-IN" sz="2000" i="1" dirty="0"/>
              <a:t>CLINICAL  FEATURES</a:t>
            </a:r>
          </a:p>
          <a:p>
            <a:pPr>
              <a:buFont typeface="Wingdings" pitchFamily="2" charset="2"/>
              <a:buChar char="v"/>
            </a:pPr>
            <a:r>
              <a:rPr lang="en-IN" sz="2000" i="1" dirty="0"/>
              <a:t>LABORATORY  TESTS</a:t>
            </a:r>
          </a:p>
          <a:p>
            <a:pPr>
              <a:buFont typeface="Wingdings" pitchFamily="2" charset="2"/>
              <a:buChar char="v"/>
            </a:pPr>
            <a:endParaRPr lang="en-IN" sz="2000" i="1" dirty="0"/>
          </a:p>
          <a:p>
            <a:pPr>
              <a:buNone/>
            </a:pPr>
            <a:r>
              <a:rPr lang="en-IN" sz="2000" i="1" dirty="0"/>
              <a:t>	</a:t>
            </a:r>
            <a:r>
              <a:rPr lang="en-IN" sz="2000" i="1" dirty="0">
                <a:solidFill>
                  <a:srgbClr val="001A0C"/>
                </a:solidFill>
              </a:rPr>
              <a:t> </a:t>
            </a:r>
            <a:r>
              <a:rPr lang="en-IN" sz="2000" i="1" dirty="0">
                <a:solidFill>
                  <a:srgbClr val="C00000"/>
                </a:solidFill>
              </a:rPr>
              <a:t>URINE – 0.25 mg of lead  per  litre of  urine</a:t>
            </a:r>
          </a:p>
          <a:p>
            <a:pPr>
              <a:buNone/>
            </a:pPr>
            <a:r>
              <a:rPr lang="en-IN" sz="2000" i="1" dirty="0">
                <a:solidFill>
                  <a:srgbClr val="C00000"/>
                </a:solidFill>
              </a:rPr>
              <a:t>               Coproporphyrin  (CPU)</a:t>
            </a:r>
          </a:p>
          <a:p>
            <a:pPr>
              <a:buNone/>
            </a:pPr>
            <a:r>
              <a:rPr lang="en-IN" sz="2000" i="1" dirty="0">
                <a:solidFill>
                  <a:srgbClr val="C00000"/>
                </a:solidFill>
              </a:rPr>
              <a:t>                Aminolaevulinic  acid (ALAU)</a:t>
            </a:r>
          </a:p>
          <a:p>
            <a:pPr>
              <a:buNone/>
            </a:pPr>
            <a:r>
              <a:rPr lang="en-IN" sz="2000" i="1" dirty="0">
                <a:solidFill>
                  <a:srgbClr val="C00000"/>
                </a:solidFill>
              </a:rPr>
              <a:t>     BLOOD – lead level  more  than  25  microgm  per  100ml</a:t>
            </a:r>
          </a:p>
          <a:p>
            <a:pPr>
              <a:buNone/>
            </a:pPr>
            <a:r>
              <a:rPr lang="en-IN" sz="2000" i="1" dirty="0">
                <a:solidFill>
                  <a:srgbClr val="C00000"/>
                </a:solidFill>
              </a:rPr>
              <a:t>               Basophilic  stippling</a:t>
            </a:r>
          </a:p>
          <a:p>
            <a:pPr>
              <a:buNone/>
            </a:pPr>
            <a:endParaRPr lang="en-IN" sz="2000" i="1" dirty="0">
              <a:solidFill>
                <a:srgbClr val="C00000"/>
              </a:solidFill>
            </a:endParaRPr>
          </a:p>
          <a:p>
            <a:pPr>
              <a:buNone/>
            </a:pPr>
            <a:r>
              <a:rPr lang="en-IN" sz="2000" i="1" dirty="0">
                <a:solidFill>
                  <a:srgbClr val="002060"/>
                </a:solidFill>
              </a:rPr>
              <a:t>    X-ray –radio opaque bands or  lines  at   the  metaphysis  of  long  bones  on margins  of  iliac  crest &amp; in  GIT.</a:t>
            </a:r>
          </a:p>
          <a:p>
            <a:pPr>
              <a:buNone/>
            </a:pPr>
            <a:endParaRPr lang="en-IN" sz="1050" i="1" dirty="0">
              <a:solidFill>
                <a:srgbClr val="002060"/>
              </a:solidFill>
            </a:endParaRPr>
          </a:p>
          <a:p>
            <a:pPr>
              <a:buNone/>
            </a:pPr>
            <a:endParaRPr lang="en-IN" sz="1050" i="1" dirty="0">
              <a:solidFill>
                <a:srgbClr val="C00000"/>
              </a:solidFill>
            </a:endParaRPr>
          </a:p>
          <a:p>
            <a:pPr>
              <a:buNone/>
            </a:pPr>
            <a:endParaRPr lang="en-IN" sz="1050" i="1" dirty="0">
              <a:solidFill>
                <a:srgbClr val="C00000"/>
              </a:solidFill>
            </a:endParaRPr>
          </a:p>
          <a:p>
            <a:pPr>
              <a:buNone/>
            </a:pPr>
            <a:endParaRPr lang="en-IN" sz="1050" i="1" dirty="0">
              <a:solidFill>
                <a:srgbClr val="C00000"/>
              </a:solidFill>
            </a:endParaRPr>
          </a:p>
          <a:p>
            <a:pPr>
              <a:buNone/>
            </a:pPr>
            <a:endParaRPr lang="en-IN" sz="1050" i="1" dirty="0">
              <a:solidFill>
                <a:srgbClr val="C00000"/>
              </a:solidFill>
            </a:endParaRPr>
          </a:p>
          <a:p>
            <a:pPr>
              <a:buNone/>
            </a:pPr>
            <a:r>
              <a:rPr lang="en-IN" sz="1050" i="1" dirty="0">
                <a:solidFill>
                  <a:srgbClr val="C00000"/>
                </a:solidFill>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400" b="1" dirty="0">
                <a:solidFill>
                  <a:srgbClr val="C00000"/>
                </a:solidFill>
              </a:rPr>
              <a:t>TREATMENT</a:t>
            </a:r>
          </a:p>
        </p:txBody>
      </p:sp>
      <p:sp>
        <p:nvSpPr>
          <p:cNvPr id="3" name="Content Placeholder 2"/>
          <p:cNvSpPr>
            <a:spLocks noGrp="1"/>
          </p:cNvSpPr>
          <p:nvPr>
            <p:ph sz="quarter" idx="1"/>
          </p:nvPr>
        </p:nvSpPr>
        <p:spPr/>
        <p:txBody>
          <a:bodyPr/>
          <a:lstStyle/>
          <a:p>
            <a:pPr marL="514350" indent="-514350">
              <a:buFont typeface="+mj-lt"/>
              <a:buAutoNum type="alphaUcPeriod"/>
            </a:pPr>
            <a:r>
              <a:rPr lang="en-IN" dirty="0"/>
              <a:t>SAP WITH E – BAL ,CaNa2 EDTA.</a:t>
            </a:r>
          </a:p>
          <a:p>
            <a:pPr marL="514350" indent="-514350">
              <a:buFont typeface="+mj-lt"/>
              <a:buAutoNum type="alphaUcPeriod"/>
            </a:pPr>
            <a:r>
              <a:rPr lang="en-IN" dirty="0"/>
              <a:t>SP WITHOUT E- BAL, EDTA.</a:t>
            </a:r>
          </a:p>
          <a:p>
            <a:pPr marL="514350" indent="-514350">
              <a:buFont typeface="+mj-lt"/>
              <a:buAutoNum type="alphaUcPeriod"/>
            </a:pPr>
            <a:r>
              <a:rPr lang="en-IN" dirty="0"/>
              <a:t>MODERATE P- EDTA.</a:t>
            </a:r>
          </a:p>
          <a:p>
            <a:pPr marL="514350" indent="-514350">
              <a:buFont typeface="+mj-lt"/>
              <a:buAutoNum type="alphaUcPeriod"/>
            </a:pPr>
            <a:r>
              <a:rPr lang="en-IN" dirty="0"/>
              <a:t>MILD  P – D-</a:t>
            </a:r>
            <a:r>
              <a:rPr lang="en-IN" dirty="0" err="1"/>
              <a:t>Penicillamine</a:t>
            </a:r>
            <a:r>
              <a:rPr lang="en-IN" dirty="0"/>
              <a:t>, DMSA.</a:t>
            </a:r>
          </a:p>
          <a:p>
            <a:pPr marL="514350" indent="-514350">
              <a:buNone/>
            </a:pPr>
            <a:r>
              <a:rPr lang="en-IN" dirty="0"/>
              <a:t>    SUPPORTIVE  MEASURES-</a:t>
            </a:r>
          </a:p>
          <a:p>
            <a:pPr marL="514350" indent="-514350">
              <a:buNone/>
            </a:pPr>
            <a:r>
              <a:rPr lang="en-IN" dirty="0"/>
              <a:t>          Thiamine to improve  neurological  manifestation.</a:t>
            </a:r>
          </a:p>
          <a:p>
            <a:pPr marL="514350" indent="-514350">
              <a:buNone/>
            </a:pPr>
            <a:r>
              <a:rPr lang="en-IN" dirty="0"/>
              <a:t>          calcium  gluconate  for  colic.</a:t>
            </a:r>
          </a:p>
          <a:p>
            <a:pPr marL="514350" indent="-514350">
              <a:buNone/>
            </a:pPr>
            <a:r>
              <a:rPr lang="en-IN" dirty="0"/>
              <a:t>          magnesium or  sodium  sulphate.</a:t>
            </a:r>
          </a:p>
          <a:p>
            <a:pPr marL="514350" indent="-514350">
              <a:buFont typeface="+mj-lt"/>
              <a:buAutoNum type="alphaUcPeriod"/>
            </a:pPr>
            <a:endParaRPr lang="en-IN" dirty="0"/>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800" b="1" dirty="0">
                <a:solidFill>
                  <a:srgbClr val="C00000"/>
                </a:solidFill>
              </a:rPr>
              <a:t>PM  APPEARANCE</a:t>
            </a:r>
          </a:p>
        </p:txBody>
      </p:sp>
      <p:sp>
        <p:nvSpPr>
          <p:cNvPr id="3" name="Content Placeholder 2"/>
          <p:cNvSpPr>
            <a:spLocks noGrp="1"/>
          </p:cNvSpPr>
          <p:nvPr>
            <p:ph sz="quarter" idx="1"/>
          </p:nvPr>
        </p:nvSpPr>
        <p:spPr/>
        <p:txBody>
          <a:bodyPr>
            <a:noAutofit/>
          </a:bodyPr>
          <a:lstStyle/>
          <a:p>
            <a:r>
              <a:rPr lang="en-IN" sz="2400" dirty="0"/>
              <a:t>BLUE LINE ON  GUMS</a:t>
            </a:r>
          </a:p>
          <a:p>
            <a:r>
              <a:rPr lang="en-IN" sz="2400" dirty="0"/>
              <a:t>PARALYSED  MUSCLES  SHOW  FATTY  DEGENERATION</a:t>
            </a:r>
          </a:p>
          <a:p>
            <a:r>
              <a:rPr lang="en-IN" sz="2400" dirty="0"/>
              <a:t>GIT SHOWS  ULCERATION &amp;  HEMORRHAGES</a:t>
            </a:r>
          </a:p>
          <a:p>
            <a:r>
              <a:rPr lang="en-IN" sz="2400" dirty="0"/>
              <a:t>LIVER  &amp;  KIDNEYS  CONTRACTED.</a:t>
            </a:r>
          </a:p>
          <a:p>
            <a:r>
              <a:rPr lang="en-IN" sz="2400" dirty="0"/>
              <a:t>BRAIN PALE &amp;  ENLARGED</a:t>
            </a:r>
          </a:p>
          <a:p>
            <a:r>
              <a:rPr lang="en-IN" sz="2400" dirty="0"/>
              <a:t>HEART  IS  HYPERTROPHIED</a:t>
            </a:r>
          </a:p>
          <a:p>
            <a:r>
              <a:rPr lang="en-IN" sz="2400" dirty="0"/>
              <a:t>PAS – positive  pink  staining  homogenous  material in  perivascular spaces  of  brain.</a:t>
            </a:r>
          </a:p>
          <a:p>
            <a:r>
              <a:rPr lang="en-IN" sz="2400" dirty="0"/>
              <a:t>SEGMENTAL  DEMYELINATION OF PERIPHERAL  NERVES.</a:t>
            </a:r>
          </a:p>
          <a:p>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ACTION</a:t>
            </a:r>
          </a:p>
        </p:txBody>
      </p:sp>
      <p:sp>
        <p:nvSpPr>
          <p:cNvPr id="3" name="Content Placeholder 2"/>
          <p:cNvSpPr>
            <a:spLocks noGrp="1"/>
          </p:cNvSpPr>
          <p:nvPr>
            <p:ph sz="quarter" idx="1"/>
          </p:nvPr>
        </p:nvSpPr>
        <p:spPr/>
        <p:txBody>
          <a:bodyPr>
            <a:normAutofit/>
          </a:bodyPr>
          <a:lstStyle/>
          <a:p>
            <a:r>
              <a:rPr lang="en-IN" sz="3800" dirty="0"/>
              <a:t>LOCAL</a:t>
            </a:r>
          </a:p>
          <a:p>
            <a:pPr>
              <a:buNone/>
            </a:pPr>
            <a:r>
              <a:rPr lang="en-IN" sz="3800" dirty="0"/>
              <a:t>         MUCOUS  MEMBRANE  OF  GIT</a:t>
            </a:r>
          </a:p>
          <a:p>
            <a:r>
              <a:rPr lang="en-IN" sz="3800" dirty="0"/>
              <a:t>SYSTEMIC</a:t>
            </a:r>
          </a:p>
          <a:p>
            <a:pPr>
              <a:buNone/>
            </a:pPr>
            <a:r>
              <a:rPr lang="en-IN" sz="3800" dirty="0"/>
              <a:t>          SHOCK</a:t>
            </a:r>
          </a:p>
          <a:p>
            <a:pPr>
              <a:buNone/>
            </a:pPr>
            <a:r>
              <a:rPr lang="en-IN" sz="3800" dirty="0"/>
              <a:t>          HYPOCALCAEMIA</a:t>
            </a:r>
          </a:p>
          <a:p>
            <a:pPr>
              <a:buNone/>
            </a:pPr>
            <a:r>
              <a:rPr lang="en-IN" sz="3800" dirty="0"/>
              <a:t>          RENAL  DAMAGE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C00000"/>
                </a:solidFill>
              </a:rPr>
              <a:t>SHO  NC  AML  OC</a:t>
            </a:r>
          </a:p>
        </p:txBody>
      </p:sp>
      <p:graphicFrame>
        <p:nvGraphicFramePr>
          <p:cNvPr id="4" name="Content Placeholder 3"/>
          <p:cNvGraphicFramePr>
            <a:graphicFrameLocks noGrp="1"/>
          </p:cNvGraphicFramePr>
          <p:nvPr>
            <p:ph sz="quarter" idx="1"/>
          </p:nvPr>
        </p:nvGraphicFramePr>
        <p:xfrm>
          <a:off x="301625" y="1527175"/>
          <a:ext cx="8504238" cy="4759960"/>
        </p:xfrm>
        <a:graphic>
          <a:graphicData uri="http://schemas.openxmlformats.org/drawingml/2006/table">
            <a:tbl>
              <a:tblPr firstRow="1" bandRow="1">
                <a:tableStyleId>{5C22544A-7EE6-4342-B048-85BDC9FD1C3A}</a:tableStyleId>
              </a:tblPr>
              <a:tblGrid>
                <a:gridCol w="2834746">
                  <a:extLst>
                    <a:ext uri="{9D8B030D-6E8A-4147-A177-3AD203B41FA5}">
                      <a16:colId xmlns:a16="http://schemas.microsoft.com/office/drawing/2014/main" val="20000"/>
                    </a:ext>
                  </a:extLst>
                </a:gridCol>
                <a:gridCol w="2834746">
                  <a:extLst>
                    <a:ext uri="{9D8B030D-6E8A-4147-A177-3AD203B41FA5}">
                      <a16:colId xmlns:a16="http://schemas.microsoft.com/office/drawing/2014/main" val="20001"/>
                    </a:ext>
                  </a:extLst>
                </a:gridCol>
                <a:gridCol w="2834746">
                  <a:extLst>
                    <a:ext uri="{9D8B030D-6E8A-4147-A177-3AD203B41FA5}">
                      <a16:colId xmlns:a16="http://schemas.microsoft.com/office/drawing/2014/main" val="20002"/>
                    </a:ext>
                  </a:extLst>
                </a:gridCol>
              </a:tblGrid>
              <a:tr h="370840">
                <a:tc>
                  <a:txBody>
                    <a:bodyPr/>
                    <a:lstStyle/>
                    <a:p>
                      <a:r>
                        <a:rPr lang="en-IN" dirty="0"/>
                        <a:t>TOXIC</a:t>
                      </a:r>
                    </a:p>
                  </a:txBody>
                  <a:tcPr/>
                </a:tc>
                <a:tc>
                  <a:txBody>
                    <a:bodyPr/>
                    <a:lstStyle/>
                    <a:p>
                      <a:r>
                        <a:rPr lang="en-IN" dirty="0"/>
                        <a:t>FATAL </a:t>
                      </a:r>
                      <a:r>
                        <a:rPr lang="en-IN" baseline="0" dirty="0"/>
                        <a:t> DOSE</a:t>
                      </a:r>
                      <a:endParaRPr lang="en-IN" dirty="0"/>
                    </a:p>
                  </a:txBody>
                  <a:tcPr/>
                </a:tc>
                <a:tc>
                  <a:txBody>
                    <a:bodyPr/>
                    <a:lstStyle/>
                    <a:p>
                      <a:r>
                        <a:rPr lang="en-IN" dirty="0"/>
                        <a:t>FATAL  PERIOD</a:t>
                      </a:r>
                    </a:p>
                  </a:txBody>
                  <a:tcPr/>
                </a:tc>
                <a:extLst>
                  <a:ext uri="{0D108BD9-81ED-4DB2-BD59-A6C34878D82A}">
                    <a16:rowId xmlns:a16="http://schemas.microsoft.com/office/drawing/2014/main" val="10000"/>
                  </a:ext>
                </a:extLst>
              </a:tr>
              <a:tr h="370840">
                <a:tc>
                  <a:txBody>
                    <a:bodyPr/>
                    <a:lstStyle/>
                    <a:p>
                      <a:r>
                        <a:rPr lang="en-IN" sz="2400" dirty="0"/>
                        <a:t>S</a:t>
                      </a:r>
                    </a:p>
                  </a:txBody>
                  <a:tcPr/>
                </a:tc>
                <a:tc>
                  <a:txBody>
                    <a:bodyPr/>
                    <a:lstStyle/>
                    <a:p>
                      <a:r>
                        <a:rPr lang="en-IN" sz="2400" dirty="0"/>
                        <a:t>5-10mL</a:t>
                      </a:r>
                    </a:p>
                  </a:txBody>
                  <a:tcPr/>
                </a:tc>
                <a:tc>
                  <a:txBody>
                    <a:bodyPr/>
                    <a:lstStyle/>
                    <a:p>
                      <a:r>
                        <a:rPr lang="en-IN" sz="2400" dirty="0"/>
                        <a:t>12 – 24 hrs</a:t>
                      </a:r>
                    </a:p>
                  </a:txBody>
                  <a:tcPr/>
                </a:tc>
                <a:extLst>
                  <a:ext uri="{0D108BD9-81ED-4DB2-BD59-A6C34878D82A}">
                    <a16:rowId xmlns:a16="http://schemas.microsoft.com/office/drawing/2014/main" val="10001"/>
                  </a:ext>
                </a:extLst>
              </a:tr>
              <a:tr h="370840">
                <a:tc>
                  <a:txBody>
                    <a:bodyPr/>
                    <a:lstStyle/>
                    <a:p>
                      <a:r>
                        <a:rPr lang="en-IN" sz="2400" dirty="0"/>
                        <a:t>H</a:t>
                      </a:r>
                    </a:p>
                  </a:txBody>
                  <a:tcPr/>
                </a:tc>
                <a:tc>
                  <a:txBody>
                    <a:bodyPr/>
                    <a:lstStyle/>
                    <a:p>
                      <a:r>
                        <a:rPr lang="en-IN" sz="2400" dirty="0"/>
                        <a:t>10 – 15 ml</a:t>
                      </a:r>
                    </a:p>
                  </a:txBody>
                  <a:tcPr/>
                </a:tc>
                <a:tc>
                  <a:txBody>
                    <a:bodyPr/>
                    <a:lstStyle/>
                    <a:p>
                      <a:r>
                        <a:rPr lang="en-IN" sz="2400" dirty="0"/>
                        <a:t>12 – 24 hrs</a:t>
                      </a:r>
                    </a:p>
                  </a:txBody>
                  <a:tcPr/>
                </a:tc>
                <a:extLst>
                  <a:ext uri="{0D108BD9-81ED-4DB2-BD59-A6C34878D82A}">
                    <a16:rowId xmlns:a16="http://schemas.microsoft.com/office/drawing/2014/main" val="10002"/>
                  </a:ext>
                </a:extLst>
              </a:tr>
              <a:tr h="370840">
                <a:tc>
                  <a:txBody>
                    <a:bodyPr/>
                    <a:lstStyle/>
                    <a:p>
                      <a:r>
                        <a:rPr lang="en-IN" sz="2400" dirty="0"/>
                        <a:t>O</a:t>
                      </a:r>
                    </a:p>
                  </a:txBody>
                  <a:tcPr/>
                </a:tc>
                <a:tc>
                  <a:txBody>
                    <a:bodyPr/>
                    <a:lstStyle/>
                    <a:p>
                      <a:r>
                        <a:rPr lang="en-IN" sz="2400" dirty="0"/>
                        <a:t>15 – 20 g</a:t>
                      </a:r>
                    </a:p>
                  </a:txBody>
                  <a:tcPr/>
                </a:tc>
                <a:tc>
                  <a:txBody>
                    <a:bodyPr/>
                    <a:lstStyle/>
                    <a:p>
                      <a:r>
                        <a:rPr lang="en-IN" sz="2400" dirty="0"/>
                        <a:t>1-2 hrs</a:t>
                      </a:r>
                    </a:p>
                  </a:txBody>
                  <a:tcPr/>
                </a:tc>
                <a:extLst>
                  <a:ext uri="{0D108BD9-81ED-4DB2-BD59-A6C34878D82A}">
                    <a16:rowId xmlns:a16="http://schemas.microsoft.com/office/drawing/2014/main" val="10003"/>
                  </a:ext>
                </a:extLst>
              </a:tr>
              <a:tr h="370840">
                <a:tc>
                  <a:txBody>
                    <a:bodyPr/>
                    <a:lstStyle/>
                    <a:p>
                      <a:r>
                        <a:rPr lang="en-IN" sz="2400" dirty="0"/>
                        <a:t>N</a:t>
                      </a:r>
                    </a:p>
                  </a:txBody>
                  <a:tcPr/>
                </a:tc>
                <a:tc>
                  <a:txBody>
                    <a:bodyPr/>
                    <a:lstStyle/>
                    <a:p>
                      <a:r>
                        <a:rPr lang="en-IN" sz="2400" dirty="0"/>
                        <a:t>10 – 15 ml</a:t>
                      </a:r>
                    </a:p>
                  </a:txBody>
                  <a:tcPr/>
                </a:tc>
                <a:tc>
                  <a:txBody>
                    <a:bodyPr/>
                    <a:lstStyle/>
                    <a:p>
                      <a:r>
                        <a:rPr lang="en-IN" sz="2400" dirty="0"/>
                        <a:t>12-24 hrs</a:t>
                      </a:r>
                    </a:p>
                  </a:txBody>
                  <a:tcPr/>
                </a:tc>
                <a:extLst>
                  <a:ext uri="{0D108BD9-81ED-4DB2-BD59-A6C34878D82A}">
                    <a16:rowId xmlns:a16="http://schemas.microsoft.com/office/drawing/2014/main" val="10004"/>
                  </a:ext>
                </a:extLst>
              </a:tr>
              <a:tr h="370840">
                <a:tc>
                  <a:txBody>
                    <a:bodyPr/>
                    <a:lstStyle/>
                    <a:p>
                      <a:r>
                        <a:rPr lang="en-IN" sz="2400" dirty="0"/>
                        <a:t>C</a:t>
                      </a:r>
                    </a:p>
                  </a:txBody>
                  <a:tcPr/>
                </a:tc>
                <a:tc>
                  <a:txBody>
                    <a:bodyPr/>
                    <a:lstStyle/>
                    <a:p>
                      <a:r>
                        <a:rPr lang="en-IN" sz="2400" dirty="0"/>
                        <a:t>10 – 15 g</a:t>
                      </a:r>
                    </a:p>
                  </a:txBody>
                  <a:tcPr/>
                </a:tc>
                <a:tc>
                  <a:txBody>
                    <a:bodyPr/>
                    <a:lstStyle/>
                    <a:p>
                      <a:r>
                        <a:rPr lang="en-IN" sz="2400" dirty="0"/>
                        <a:t>3 – 4hrs</a:t>
                      </a:r>
                    </a:p>
                  </a:txBody>
                  <a:tcPr/>
                </a:tc>
                <a:extLst>
                  <a:ext uri="{0D108BD9-81ED-4DB2-BD59-A6C34878D82A}">
                    <a16:rowId xmlns:a16="http://schemas.microsoft.com/office/drawing/2014/main" val="10005"/>
                  </a:ext>
                </a:extLst>
              </a:tr>
              <a:tr h="370840">
                <a:tc>
                  <a:txBody>
                    <a:bodyPr/>
                    <a:lstStyle/>
                    <a:p>
                      <a:r>
                        <a:rPr lang="en-IN" sz="2400" dirty="0"/>
                        <a:t>A</a:t>
                      </a:r>
                    </a:p>
                  </a:txBody>
                  <a:tcPr/>
                </a:tc>
                <a:tc>
                  <a:txBody>
                    <a:bodyPr/>
                    <a:lstStyle/>
                    <a:p>
                      <a:r>
                        <a:rPr lang="en-IN" sz="2400" dirty="0"/>
                        <a:t>0.1 -0.2</a:t>
                      </a:r>
                      <a:r>
                        <a:rPr lang="en-IN" sz="2400" baseline="0" dirty="0"/>
                        <a:t> g</a:t>
                      </a:r>
                      <a:endParaRPr lang="en-IN" sz="2400" dirty="0"/>
                    </a:p>
                  </a:txBody>
                  <a:tcPr/>
                </a:tc>
                <a:tc>
                  <a:txBody>
                    <a:bodyPr/>
                    <a:lstStyle/>
                    <a:p>
                      <a:r>
                        <a:rPr lang="en-IN" sz="2400" dirty="0"/>
                        <a:t>1-2 days</a:t>
                      </a:r>
                    </a:p>
                  </a:txBody>
                  <a:tcPr/>
                </a:tc>
                <a:extLst>
                  <a:ext uri="{0D108BD9-81ED-4DB2-BD59-A6C34878D82A}">
                    <a16:rowId xmlns:a16="http://schemas.microsoft.com/office/drawing/2014/main" val="10006"/>
                  </a:ext>
                </a:extLst>
              </a:tr>
              <a:tr h="370840">
                <a:tc>
                  <a:txBody>
                    <a:bodyPr/>
                    <a:lstStyle/>
                    <a:p>
                      <a:r>
                        <a:rPr lang="en-IN" sz="2400" dirty="0"/>
                        <a:t>M</a:t>
                      </a:r>
                    </a:p>
                  </a:txBody>
                  <a:tcPr/>
                </a:tc>
                <a:tc>
                  <a:txBody>
                    <a:bodyPr/>
                    <a:lstStyle/>
                    <a:p>
                      <a:r>
                        <a:rPr lang="en-IN" sz="2400" dirty="0"/>
                        <a:t>1- 2g</a:t>
                      </a:r>
                    </a:p>
                  </a:txBody>
                  <a:tcPr/>
                </a:tc>
                <a:tc>
                  <a:txBody>
                    <a:bodyPr/>
                    <a:lstStyle/>
                    <a:p>
                      <a:r>
                        <a:rPr lang="en-IN" sz="2400" dirty="0"/>
                        <a:t>3-5 days</a:t>
                      </a:r>
                    </a:p>
                  </a:txBody>
                  <a:tcPr/>
                </a:tc>
                <a:extLst>
                  <a:ext uri="{0D108BD9-81ED-4DB2-BD59-A6C34878D82A}">
                    <a16:rowId xmlns:a16="http://schemas.microsoft.com/office/drawing/2014/main" val="10007"/>
                  </a:ext>
                </a:extLst>
              </a:tr>
              <a:tr h="370840">
                <a:tc>
                  <a:txBody>
                    <a:bodyPr/>
                    <a:lstStyle/>
                    <a:p>
                      <a:r>
                        <a:rPr lang="en-IN" sz="2400" dirty="0"/>
                        <a:t>L</a:t>
                      </a:r>
                    </a:p>
                  </a:txBody>
                  <a:tcPr/>
                </a:tc>
                <a:tc>
                  <a:txBody>
                    <a:bodyPr/>
                    <a:lstStyle/>
                    <a:p>
                      <a:r>
                        <a:rPr lang="en-IN" sz="2400" dirty="0"/>
                        <a:t>20 gm lead</a:t>
                      </a:r>
                      <a:r>
                        <a:rPr lang="en-IN" sz="2400" baseline="0" dirty="0"/>
                        <a:t> acetate</a:t>
                      </a:r>
                    </a:p>
                    <a:p>
                      <a:r>
                        <a:rPr lang="en-IN" sz="2400" baseline="0" dirty="0"/>
                        <a:t>40 gm lead carbonate</a:t>
                      </a:r>
                      <a:endParaRPr lang="en-IN" sz="2400" dirty="0"/>
                    </a:p>
                  </a:txBody>
                  <a:tcPr/>
                </a:tc>
                <a:tc>
                  <a:txBody>
                    <a:bodyPr/>
                    <a:lstStyle/>
                    <a:p>
                      <a:r>
                        <a:rPr lang="en-IN" sz="2400" dirty="0"/>
                        <a:t>1-2 days</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SIGNS  AND  SYMPTOMS</a:t>
            </a:r>
          </a:p>
        </p:txBody>
      </p:sp>
      <p:sp>
        <p:nvSpPr>
          <p:cNvPr id="3" name="Content Placeholder 2"/>
          <p:cNvSpPr>
            <a:spLocks noGrp="1"/>
          </p:cNvSpPr>
          <p:nvPr>
            <p:ph sz="quarter" idx="1"/>
          </p:nvPr>
        </p:nvSpPr>
        <p:spPr/>
        <p:txBody>
          <a:bodyPr>
            <a:noAutofit/>
          </a:bodyPr>
          <a:lstStyle/>
          <a:p>
            <a:pPr marL="514350" indent="-514350">
              <a:buNone/>
            </a:pPr>
            <a:r>
              <a:rPr lang="en-IN" sz="3100" dirty="0"/>
              <a:t> </a:t>
            </a:r>
            <a:r>
              <a:rPr lang="en-IN" sz="3100" dirty="0">
                <a:solidFill>
                  <a:srgbClr val="FF0000"/>
                </a:solidFill>
              </a:rPr>
              <a:t>a)Fulminating   poisoning- </a:t>
            </a:r>
          </a:p>
          <a:p>
            <a:pPr marL="514350" indent="-514350">
              <a:buNone/>
            </a:pPr>
            <a:r>
              <a:rPr lang="en-IN" sz="3100" dirty="0"/>
              <a:t>             Burning  pain  from   mouth  to  stomach.</a:t>
            </a:r>
          </a:p>
          <a:p>
            <a:pPr marL="514350" indent="-514350">
              <a:buNone/>
            </a:pPr>
            <a:r>
              <a:rPr lang="en-IN" sz="3100" dirty="0"/>
              <a:t>             Nausea  &amp;  eructation.</a:t>
            </a:r>
          </a:p>
          <a:p>
            <a:pPr marL="514350" indent="-514350">
              <a:buNone/>
            </a:pPr>
            <a:r>
              <a:rPr lang="en-IN" sz="3100" dirty="0"/>
              <a:t>             Vomitus – coffee-ground.</a:t>
            </a:r>
          </a:p>
          <a:p>
            <a:pPr marL="514350" indent="-514350">
              <a:buNone/>
            </a:pPr>
            <a:r>
              <a:rPr lang="en-IN" sz="3100" dirty="0">
                <a:solidFill>
                  <a:srgbClr val="FF0000"/>
                </a:solidFill>
              </a:rPr>
              <a:t>b)Acute   poisoning-</a:t>
            </a:r>
          </a:p>
          <a:p>
            <a:pPr marL="514350" indent="-514350">
              <a:buNone/>
            </a:pPr>
            <a:r>
              <a:rPr lang="en-IN" sz="3100" dirty="0"/>
              <a:t>              Hypocalcaemia.</a:t>
            </a:r>
          </a:p>
          <a:p>
            <a:pPr marL="514350" indent="-514350">
              <a:buNone/>
            </a:pPr>
            <a:r>
              <a:rPr lang="en-IN" sz="3100" dirty="0">
                <a:solidFill>
                  <a:srgbClr val="FF0000"/>
                </a:solidFill>
              </a:rPr>
              <a:t>c)Delayed  poisoning-</a:t>
            </a:r>
          </a:p>
          <a:p>
            <a:pPr marL="514350" indent="-514350">
              <a:buNone/>
            </a:pPr>
            <a:r>
              <a:rPr lang="en-IN" sz="3100" dirty="0"/>
              <a:t>               Uraemia.</a:t>
            </a:r>
          </a:p>
          <a:p>
            <a:pPr marL="514350" indent="-514350">
              <a:buNone/>
            </a:pPr>
            <a:r>
              <a:rPr lang="en-IN" sz="31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TREATMENT</a:t>
            </a:r>
          </a:p>
        </p:txBody>
      </p:sp>
      <p:sp>
        <p:nvSpPr>
          <p:cNvPr id="3" name="Content Placeholder 2"/>
          <p:cNvSpPr>
            <a:spLocks noGrp="1"/>
          </p:cNvSpPr>
          <p:nvPr>
            <p:ph sz="quarter" idx="1"/>
          </p:nvPr>
        </p:nvSpPr>
        <p:spPr>
          <a:xfrm>
            <a:off x="428596" y="1714488"/>
            <a:ext cx="8229600" cy="4525963"/>
          </a:xfrm>
        </p:spPr>
        <p:txBody>
          <a:bodyPr>
            <a:noAutofit/>
          </a:bodyPr>
          <a:lstStyle/>
          <a:p>
            <a:r>
              <a:rPr lang="en-IN" sz="3800" dirty="0"/>
              <a:t>STOMACH   WASH  BY   CALCIUM  LACTATE  OR GLUCONATE.</a:t>
            </a:r>
          </a:p>
          <a:p>
            <a:r>
              <a:rPr lang="en-IN" sz="3800" dirty="0"/>
              <a:t>ANTIDOTE  BY  CALCIUM.</a:t>
            </a:r>
          </a:p>
          <a:p>
            <a:r>
              <a:rPr lang="en-IN" sz="3800" dirty="0"/>
              <a:t>DEMULCENT.</a:t>
            </a:r>
          </a:p>
          <a:p>
            <a:r>
              <a:rPr lang="en-IN" sz="3800" dirty="0"/>
              <a:t>DIALYSIS  IN  RENAL  FAILURE.</a:t>
            </a:r>
          </a:p>
          <a:p>
            <a:r>
              <a:rPr lang="en-IN" sz="3800" dirty="0"/>
              <a:t>ENEMA  TO  EVACUATE  BOWELS.</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POSTMORTEM  APPEARANCE</a:t>
            </a:r>
          </a:p>
        </p:txBody>
      </p:sp>
      <p:sp>
        <p:nvSpPr>
          <p:cNvPr id="3" name="Content Placeholder 2"/>
          <p:cNvSpPr>
            <a:spLocks noGrp="1"/>
          </p:cNvSpPr>
          <p:nvPr>
            <p:ph sz="quarter" idx="1"/>
          </p:nvPr>
        </p:nvSpPr>
        <p:spPr/>
        <p:txBody>
          <a:bodyPr>
            <a:normAutofit fontScale="92500" lnSpcReduction="10000"/>
          </a:bodyPr>
          <a:lstStyle/>
          <a:p>
            <a:r>
              <a:rPr lang="en-IN" sz="3560" dirty="0"/>
              <a:t>MUCOUS  MEMBRANE –  Mouth , tongue ,pharynx &amp; oesophagus will  be  white  as if  bleached.scalded appearance  , sometimes  reddened.stomach  is  reddened ,black  &amp; softened.shows numerous  dark  brown  streaks.	Contents are  gelatinous  &amp; brown.kidneys are  swollen &amp; tubules are filled  with  oxalate  crystals.	tubules  are necrosed</a:t>
            </a:r>
            <a:r>
              <a:rPr lang="en-IN"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CARBOLIC  ACID</a:t>
            </a:r>
          </a:p>
        </p:txBody>
      </p:sp>
      <p:sp>
        <p:nvSpPr>
          <p:cNvPr id="3" name="Content Placeholder 2"/>
          <p:cNvSpPr>
            <a:spLocks noGrp="1"/>
          </p:cNvSpPr>
          <p:nvPr>
            <p:ph sz="quarter" idx="1"/>
          </p:nvPr>
        </p:nvSpPr>
        <p:spPr/>
        <p:txBody>
          <a:bodyPr>
            <a:normAutofit fontScale="92500" lnSpcReduction="20000"/>
          </a:bodyPr>
          <a:lstStyle/>
          <a:p>
            <a:pPr>
              <a:buNone/>
            </a:pPr>
            <a:r>
              <a:rPr lang="en-IN" sz="4500" dirty="0">
                <a:solidFill>
                  <a:srgbClr val="FF6699"/>
                </a:solidFill>
              </a:rPr>
              <a:t>Colourless, needle shaped  crystals having a detectable carbolic smell.                       </a:t>
            </a:r>
          </a:p>
          <a:p>
            <a:pPr>
              <a:buNone/>
            </a:pPr>
            <a:r>
              <a:rPr lang="en-IN" sz="4500" dirty="0">
                <a:solidFill>
                  <a:srgbClr val="FF6699"/>
                </a:solidFill>
              </a:rPr>
              <a:t>On  exposure  to  air , it  liquefies  to  deep  pink.</a:t>
            </a:r>
          </a:p>
          <a:p>
            <a:pPr>
              <a:buNone/>
            </a:pPr>
            <a:r>
              <a:rPr lang="en-IN" sz="4500" dirty="0">
                <a:solidFill>
                  <a:srgbClr val="FF6699"/>
                </a:solidFill>
              </a:rPr>
              <a:t>Freely  soluble  in  alcohol , glycerol,vegetable oil &amp; animal  fats.</a:t>
            </a:r>
          </a:p>
          <a:p>
            <a:pPr>
              <a:buNone/>
            </a:pPr>
            <a:endParaRPr lang="en-IN" sz="3700" dirty="0">
              <a:solidFill>
                <a:srgbClr val="FF669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			</a:t>
            </a:r>
            <a:r>
              <a:rPr lang="en-IN" sz="5400" b="1" i="1" dirty="0"/>
              <a:t>to remember</a:t>
            </a:r>
          </a:p>
        </p:txBody>
      </p:sp>
      <p:sp>
        <p:nvSpPr>
          <p:cNvPr id="3" name="Content Placeholder 2"/>
          <p:cNvSpPr>
            <a:spLocks noGrp="1"/>
          </p:cNvSpPr>
          <p:nvPr>
            <p:ph sz="quarter" idx="1"/>
          </p:nvPr>
        </p:nvSpPr>
        <p:spPr/>
        <p:txBody>
          <a:bodyPr>
            <a:noAutofit/>
          </a:bodyPr>
          <a:lstStyle/>
          <a:p>
            <a:r>
              <a:rPr lang="en-IN" sz="3600" dirty="0"/>
              <a:t>CARBOLISM- poisoning  by  carbolic acid.</a:t>
            </a:r>
          </a:p>
          <a:p>
            <a:r>
              <a:rPr lang="en-IN" sz="3600" dirty="0">
                <a:solidFill>
                  <a:srgbClr val="00B050"/>
                </a:solidFill>
              </a:rPr>
              <a:t>CARBOLURIA  -     greenish  colouration  of  urine due to further oxidation  of  hydroquinone  and  pyrocatechol. </a:t>
            </a:r>
          </a:p>
          <a:p>
            <a:r>
              <a:rPr lang="en-IN" sz="3600" dirty="0"/>
              <a:t>OOCHRONOSIS-   hydroquinone &amp; pyrocatechol  cause  pigmentation  of  cornea  and  various cartilages.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			</a:t>
            </a:r>
            <a:r>
              <a:rPr lang="en-IN" b="1" dirty="0"/>
              <a:t>TREATMENT</a:t>
            </a:r>
          </a:p>
        </p:txBody>
      </p:sp>
      <p:sp>
        <p:nvSpPr>
          <p:cNvPr id="3" name="Content Placeholder 2"/>
          <p:cNvSpPr>
            <a:spLocks noGrp="1"/>
          </p:cNvSpPr>
          <p:nvPr>
            <p:ph sz="quarter" idx="1"/>
          </p:nvPr>
        </p:nvSpPr>
        <p:spPr/>
        <p:txBody>
          <a:bodyPr>
            <a:noAutofit/>
          </a:bodyPr>
          <a:lstStyle/>
          <a:p>
            <a:r>
              <a:rPr lang="en-IN" sz="4000" dirty="0"/>
              <a:t>No  emetics.</a:t>
            </a:r>
          </a:p>
          <a:p>
            <a:r>
              <a:rPr lang="en-IN" sz="4000" dirty="0"/>
              <a:t>Stomach wash by lukewarm  water  containing activated  charcoal,olive oil,castor  oil,magnesium and  sodium sulphate.</a:t>
            </a:r>
          </a:p>
          <a:p>
            <a:r>
              <a:rPr lang="en-IN" sz="4000" dirty="0"/>
              <a:t>Methylene  blue i.v; if there is severe methaemoglobinaemia</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447</TotalTime>
  <Words>1166</Words>
  <Application>Microsoft Office PowerPoint</Application>
  <PresentationFormat>On-screen Show (4:3)</PresentationFormat>
  <Paragraphs>204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Georgia</vt:lpstr>
      <vt:lpstr>Wingdings</vt:lpstr>
      <vt:lpstr>Wingdings 2</vt:lpstr>
      <vt:lpstr>Civic</vt:lpstr>
      <vt:lpstr>OXALIC   ACID</vt:lpstr>
      <vt:lpstr>OXALIC   ACID</vt:lpstr>
      <vt:lpstr>ACTION</vt:lpstr>
      <vt:lpstr>SIGNS  AND  SYMPTOMS</vt:lpstr>
      <vt:lpstr>TREATMENT</vt:lpstr>
      <vt:lpstr>POSTMORTEM  APPEARANCE</vt:lpstr>
      <vt:lpstr>CARBOLIC  ACID</vt:lpstr>
      <vt:lpstr>   to remember</vt:lpstr>
      <vt:lpstr>   TREATMENT</vt:lpstr>
      <vt:lpstr>POSTMORTEM APPEARANCE</vt:lpstr>
      <vt:lpstr>Metallic  poisons</vt:lpstr>
      <vt:lpstr>action</vt:lpstr>
      <vt:lpstr>Signs  and  symptoms</vt:lpstr>
      <vt:lpstr>Post mortem  appearance</vt:lpstr>
      <vt:lpstr>CHRONIC  POISONING</vt:lpstr>
      <vt:lpstr>ARSENOPHAGIST</vt:lpstr>
      <vt:lpstr>HIGHLIGHTS</vt:lpstr>
      <vt:lpstr>Quick  silver,PARA</vt:lpstr>
      <vt:lpstr>ACTION</vt:lpstr>
      <vt:lpstr>POISONOUS  COMPOUNDS</vt:lpstr>
      <vt:lpstr>ACUTE   SYMPTOMS  continued</vt:lpstr>
      <vt:lpstr>HYDRARGYRISM</vt:lpstr>
      <vt:lpstr>M A M</vt:lpstr>
      <vt:lpstr>LEAD</vt:lpstr>
      <vt:lpstr>PLUMBISM (SATURNISM)</vt:lpstr>
      <vt:lpstr>A B C D E F G H I</vt:lpstr>
      <vt:lpstr>DIAGNOSIS</vt:lpstr>
      <vt:lpstr>TREATMENT</vt:lpstr>
      <vt:lpstr>PM  APPEARANCE</vt:lpstr>
      <vt:lpstr>SHO  NC  AML  OC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DRSANJUDINESH</dc:creator>
  <cp:lastModifiedBy>salini C</cp:lastModifiedBy>
  <cp:revision>100</cp:revision>
  <dcterms:created xsi:type="dcterms:W3CDTF">2018-12-20T17:11:58Z</dcterms:created>
  <dcterms:modified xsi:type="dcterms:W3CDTF">2021-01-27T07:16:33Z</dcterms:modified>
</cp:coreProperties>
</file>